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Barlow Bold" charset="1" panose="00000800000000000000"/>
      <p:regular r:id="rId18"/>
    </p:embeddedFont>
    <p:embeddedFont>
      <p:font typeface="Barlow Bold Bold" charset="1" panose="00000900000000000000"/>
      <p:regular r:id="rId19"/>
    </p:embeddedFont>
    <p:embeddedFont>
      <p:font typeface="Barlow Bold Italics" charset="1" panose="00000800000000000000"/>
      <p:regular r:id="rId20"/>
    </p:embeddedFont>
    <p:embeddedFont>
      <p:font typeface="Barlow Bold Bold Italics" charset="1" panose="00000900000000000000"/>
      <p:regular r:id="rId21"/>
    </p:embeddedFont>
    <p:embeddedFont>
      <p:font typeface="Barlow Medium" charset="1" panose="00000600000000000000"/>
      <p:regular r:id="rId22"/>
    </p:embeddedFont>
    <p:embeddedFont>
      <p:font typeface="Barlow Medium Bold" charset="1" panose="00000700000000000000"/>
      <p:regular r:id="rId23"/>
    </p:embeddedFont>
    <p:embeddedFont>
      <p:font typeface="Barlow Medium Italics" charset="1" panose="00000600000000000000"/>
      <p:regular r:id="rId24"/>
    </p:embeddedFont>
    <p:embeddedFont>
      <p:font typeface="Barlow Medium Bold Italics" charset="1" panose="000007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3140438">
            <a:off x="5643589" y="1798610"/>
            <a:ext cx="15424031" cy="7977116"/>
          </a:xfrm>
          <a:prstGeom prst="rect">
            <a:avLst/>
          </a:prstGeom>
        </p:spPr>
      </p:pic>
      <p:grpSp>
        <p:nvGrpSpPr>
          <p:cNvPr name="Group 3" id="3"/>
          <p:cNvGrpSpPr/>
          <p:nvPr/>
        </p:nvGrpSpPr>
        <p:grpSpPr>
          <a:xfrm rot="0">
            <a:off x="1028700" y="2264237"/>
            <a:ext cx="9506680" cy="7741340"/>
            <a:chOff x="0" y="0"/>
            <a:chExt cx="12675573" cy="10321787"/>
          </a:xfrm>
        </p:grpSpPr>
        <p:sp>
          <p:nvSpPr>
            <p:cNvPr name="TextBox 4" id="4"/>
            <p:cNvSpPr txBox="true"/>
            <p:nvPr/>
          </p:nvSpPr>
          <p:spPr>
            <a:xfrm rot="0">
              <a:off x="0" y="190500"/>
              <a:ext cx="12675573" cy="8950113"/>
            </a:xfrm>
            <a:prstGeom prst="rect">
              <a:avLst/>
            </a:prstGeom>
          </p:spPr>
          <p:txBody>
            <a:bodyPr anchor="t" rtlCol="false" tIns="0" lIns="0" bIns="0" rIns="0">
              <a:spAutoFit/>
            </a:bodyPr>
            <a:lstStyle/>
            <a:p>
              <a:pPr>
                <a:lnSpc>
                  <a:spcPts val="10400"/>
                </a:lnSpc>
              </a:pPr>
              <a:r>
                <a:rPr lang="en-US" sz="10400">
                  <a:solidFill>
                    <a:srgbClr val="141414"/>
                  </a:solidFill>
                  <a:latin typeface="Barlow Bold Bold"/>
                </a:rPr>
                <a:t>Graph</a:t>
              </a:r>
            </a:p>
            <a:p>
              <a:pPr>
                <a:lnSpc>
                  <a:spcPts val="10400"/>
                </a:lnSpc>
              </a:pPr>
              <a:r>
                <a:rPr lang="en-US" sz="10400">
                  <a:solidFill>
                    <a:srgbClr val="141414"/>
                  </a:solidFill>
                  <a:latin typeface="Barlow Bold Bold"/>
                </a:rPr>
                <a:t>Convolutional</a:t>
              </a:r>
            </a:p>
            <a:p>
              <a:pPr>
                <a:lnSpc>
                  <a:spcPts val="10400"/>
                </a:lnSpc>
              </a:pPr>
              <a:r>
                <a:rPr lang="en-US" sz="10400">
                  <a:solidFill>
                    <a:srgbClr val="141414"/>
                  </a:solidFill>
                  <a:latin typeface="Barlow Bold Bold"/>
                </a:rPr>
                <a:t>Reinforcement</a:t>
              </a:r>
            </a:p>
            <a:p>
              <a:pPr>
                <a:lnSpc>
                  <a:spcPts val="10400"/>
                </a:lnSpc>
              </a:pPr>
              <a:r>
                <a:rPr lang="en-US" sz="10400">
                  <a:solidFill>
                    <a:srgbClr val="141414"/>
                  </a:solidFill>
                  <a:latin typeface="Barlow Bold Bold"/>
                </a:rPr>
                <a:t>Learning</a:t>
              </a:r>
            </a:p>
            <a:p>
              <a:pPr>
                <a:lnSpc>
                  <a:spcPts val="10400"/>
                </a:lnSpc>
              </a:pPr>
            </a:p>
          </p:txBody>
        </p:sp>
        <p:sp>
          <p:nvSpPr>
            <p:cNvPr name="TextBox 5" id="5"/>
            <p:cNvSpPr txBox="true"/>
            <p:nvPr/>
          </p:nvSpPr>
          <p:spPr>
            <a:xfrm rot="0">
              <a:off x="0" y="9628104"/>
              <a:ext cx="12675573" cy="693684"/>
            </a:xfrm>
            <a:prstGeom prst="rect">
              <a:avLst/>
            </a:prstGeom>
          </p:spPr>
          <p:txBody>
            <a:bodyPr anchor="t" rtlCol="false" tIns="0" lIns="0" bIns="0" rIns="0">
              <a:spAutoFit/>
            </a:bodyPr>
            <a:lstStyle/>
            <a:p>
              <a:pPr>
                <a:lnSpc>
                  <a:spcPts val="4479"/>
                </a:lnSpc>
                <a:spcBef>
                  <a:spcPct val="0"/>
                </a:spcBef>
              </a:pPr>
            </a:p>
          </p:txBody>
        </p:sp>
      </p:grpSp>
      <p:sp>
        <p:nvSpPr>
          <p:cNvPr name="TextBox 6" id="6"/>
          <p:cNvSpPr txBox="true"/>
          <p:nvPr/>
        </p:nvSpPr>
        <p:spPr>
          <a:xfrm rot="0">
            <a:off x="2452582" y="8091584"/>
            <a:ext cx="5292793" cy="362506"/>
          </a:xfrm>
          <a:prstGeom prst="rect">
            <a:avLst/>
          </a:prstGeom>
        </p:spPr>
        <p:txBody>
          <a:bodyPr anchor="t" rtlCol="false" tIns="0" lIns="0" bIns="0" rIns="0">
            <a:spAutoFit/>
          </a:bodyPr>
          <a:lstStyle/>
          <a:p>
            <a:pPr>
              <a:lnSpc>
                <a:spcPts val="2940"/>
              </a:lnSpc>
              <a:spcBef>
                <a:spcPct val="0"/>
              </a:spcBef>
            </a:pPr>
            <a:r>
              <a:rPr lang="en-US" sz="2100">
                <a:solidFill>
                  <a:srgbClr val="141414"/>
                </a:solidFill>
                <a:latin typeface="Barlow Medium"/>
              </a:rPr>
              <a:t>Seminar - Cognitive Computing</a:t>
            </a:r>
          </a:p>
        </p:txBody>
      </p:sp>
      <p:sp>
        <p:nvSpPr>
          <p:cNvPr name="TextBox 7" id="7"/>
          <p:cNvSpPr txBox="true"/>
          <p:nvPr/>
        </p:nvSpPr>
        <p:spPr>
          <a:xfrm rot="0">
            <a:off x="1000308" y="7993494"/>
            <a:ext cx="1452275" cy="533286"/>
          </a:xfrm>
          <a:prstGeom prst="rect">
            <a:avLst/>
          </a:prstGeom>
        </p:spPr>
        <p:txBody>
          <a:bodyPr anchor="t" rtlCol="false" tIns="0" lIns="0" bIns="0" rIns="0">
            <a:spAutoFit/>
          </a:bodyPr>
          <a:lstStyle/>
          <a:p>
            <a:pPr>
              <a:lnSpc>
                <a:spcPts val="4200"/>
              </a:lnSpc>
              <a:spcBef>
                <a:spcPct val="0"/>
              </a:spcBef>
            </a:pPr>
            <a:r>
              <a:rPr lang="en-US" sz="3000">
                <a:solidFill>
                  <a:srgbClr val="141414"/>
                </a:solidFill>
                <a:latin typeface="Barlow Bold Bold"/>
              </a:rPr>
              <a:t>CS 399</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616332" y="793529"/>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PREVIOUS WORK</a:t>
            </a:r>
          </a:p>
        </p:txBody>
      </p:sp>
      <p:sp>
        <p:nvSpPr>
          <p:cNvPr name="TextBox 3" id="3"/>
          <p:cNvSpPr txBox="true"/>
          <p:nvPr/>
        </p:nvSpPr>
        <p:spPr>
          <a:xfrm rot="0">
            <a:off x="737356" y="3453169"/>
            <a:ext cx="16813287" cy="752312"/>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Mean Field Theory captures the interplay of agents by mean action. Were the </a:t>
            </a:r>
          </a:p>
          <a:p>
            <a:pPr algn="l">
              <a:lnSpc>
                <a:spcPts val="3000"/>
              </a:lnSpc>
              <a:spcBef>
                <a:spcPct val="0"/>
              </a:spcBef>
            </a:pPr>
            <a:r>
              <a:rPr lang="en-US" sz="2000" spc="40">
                <a:solidFill>
                  <a:srgbClr val="141414"/>
                </a:solidFill>
                <a:latin typeface="Barlow Medium"/>
              </a:rPr>
              <a:t>collective affect of all agents in environment is replaced by the mean</a:t>
            </a:r>
          </a:p>
        </p:txBody>
      </p:sp>
      <p:sp>
        <p:nvSpPr>
          <p:cNvPr name="TextBox 4" id="4"/>
          <p:cNvSpPr txBox="true"/>
          <p:nvPr/>
        </p:nvSpPr>
        <p:spPr>
          <a:xfrm rot="0">
            <a:off x="788751" y="2356274"/>
            <a:ext cx="11937346" cy="752312"/>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Multi-Agent Reinforcement Learning (MARL) is usually facilitated by  concepts </a:t>
            </a:r>
          </a:p>
          <a:p>
            <a:pPr>
              <a:lnSpc>
                <a:spcPts val="3000"/>
              </a:lnSpc>
              <a:spcBef>
                <a:spcPct val="0"/>
              </a:spcBef>
            </a:pPr>
            <a:r>
              <a:rPr lang="en-US" sz="1999" spc="39">
                <a:solidFill>
                  <a:srgbClr val="141414"/>
                </a:solidFill>
                <a:latin typeface="Barlow Medium"/>
              </a:rPr>
              <a:t>l</a:t>
            </a:r>
            <a:r>
              <a:rPr lang="en-US" sz="2000" spc="40">
                <a:solidFill>
                  <a:srgbClr val="141414"/>
                </a:solidFill>
                <a:latin typeface="Barlow Medium"/>
              </a:rPr>
              <a:t>ike communication, mean field theory, casual influence.</a:t>
            </a:r>
          </a:p>
        </p:txBody>
      </p:sp>
      <p:sp>
        <p:nvSpPr>
          <p:cNvPr name="TextBox 5" id="5"/>
          <p:cNvSpPr txBox="true"/>
          <p:nvPr/>
        </p:nvSpPr>
        <p:spPr>
          <a:xfrm rot="0">
            <a:off x="737356" y="4591213"/>
            <a:ext cx="9523511" cy="761837"/>
          </a:xfrm>
          <a:prstGeom prst="rect">
            <a:avLst/>
          </a:prstGeom>
        </p:spPr>
        <p:txBody>
          <a:bodyPr anchor="t" rtlCol="false" tIns="0" lIns="0" bIns="0" rIns="0">
            <a:spAutoFit/>
          </a:bodyPr>
          <a:lstStyle/>
          <a:p>
            <a:pPr marL="431800" indent="-215900" lvl="1">
              <a:lnSpc>
                <a:spcPts val="3000"/>
              </a:lnSpc>
              <a:buFont typeface="Arial"/>
              <a:buChar char="•"/>
            </a:pPr>
            <a:r>
              <a:rPr lang="en-US" sz="2000" spc="40">
                <a:solidFill>
                  <a:srgbClr val="141414"/>
                </a:solidFill>
                <a:latin typeface="Barlow Medium"/>
              </a:rPr>
              <a:t>Casual Influence is s a measure of action influence, which is the policy change of an agent in the presence of an action of another agent</a:t>
            </a:r>
          </a:p>
        </p:txBody>
      </p:sp>
      <p:grpSp>
        <p:nvGrpSpPr>
          <p:cNvPr name="Group 6" id="6"/>
          <p:cNvGrpSpPr/>
          <p:nvPr/>
        </p:nvGrpSpPr>
        <p:grpSpPr>
          <a:xfrm rot="0">
            <a:off x="616332" y="6040057"/>
            <a:ext cx="9523511" cy="3995562"/>
            <a:chOff x="0" y="0"/>
            <a:chExt cx="12698015" cy="5327416"/>
          </a:xfrm>
        </p:grpSpPr>
        <p:sp>
          <p:nvSpPr>
            <p:cNvPr name="TextBox 7" id="7"/>
            <p:cNvSpPr txBox="true"/>
            <p:nvPr/>
          </p:nvSpPr>
          <p:spPr>
            <a:xfrm rot="0">
              <a:off x="0" y="-47625"/>
              <a:ext cx="12698015" cy="569041"/>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Disadvantages</a:t>
              </a:r>
            </a:p>
          </p:txBody>
        </p:sp>
        <p:sp>
          <p:nvSpPr>
            <p:cNvPr name="TextBox 8" id="8"/>
            <p:cNvSpPr txBox="true"/>
            <p:nvPr/>
          </p:nvSpPr>
          <p:spPr>
            <a:xfrm rot="0">
              <a:off x="0" y="791321"/>
              <a:ext cx="12698015" cy="4536095"/>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Communication among all agents makes it hard to extract valuable information for cooperation, while communication with only nearby agents  may restrain the range of cooperation</a:t>
              </a:r>
            </a:p>
            <a:p>
              <a:pPr>
                <a:lnSpc>
                  <a:spcPts val="2999"/>
                </a:lnSpc>
              </a:pPr>
            </a:p>
            <a:p>
              <a:pPr marL="431799" indent="-215900" lvl="1">
                <a:lnSpc>
                  <a:spcPts val="2999"/>
                </a:lnSpc>
                <a:buFont typeface="Arial"/>
                <a:buChar char="•"/>
              </a:pPr>
              <a:r>
                <a:rPr lang="en-US" sz="1999" spc="39">
                  <a:solidFill>
                    <a:srgbClr val="141414"/>
                  </a:solidFill>
                  <a:latin typeface="Barlow Medium"/>
                </a:rPr>
                <a:t>Mean action eliminates the difference among agents and thus incurs the loss of important information that could help cooperation.</a:t>
              </a:r>
            </a:p>
            <a:p>
              <a:pPr>
                <a:lnSpc>
                  <a:spcPts val="2999"/>
                </a:lnSpc>
              </a:pPr>
            </a:p>
            <a:p>
              <a:pPr marL="431800" indent="-215900" lvl="1">
                <a:lnSpc>
                  <a:spcPts val="3000"/>
                </a:lnSpc>
                <a:buFont typeface="Arial"/>
                <a:buChar char="•"/>
              </a:pPr>
              <a:r>
                <a:rPr lang="en-US" sz="1999" spc="39">
                  <a:solidFill>
                    <a:srgbClr val="141414"/>
                  </a:solidFill>
                  <a:latin typeface="Barlow Medium"/>
                </a:rPr>
                <a:t>C</a:t>
              </a:r>
              <a:r>
                <a:rPr lang="en-US" sz="1999" spc="39">
                  <a:solidFill>
                    <a:srgbClr val="141414"/>
                  </a:solidFill>
                  <a:latin typeface="Barlow Medium"/>
                </a:rPr>
                <a:t>ausal influence is not directly related to the reward of the environment and thus may not encourage cooperation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139843" y="2036992"/>
            <a:ext cx="8148157" cy="5366545"/>
          </a:xfrm>
          <a:prstGeom prst="rect">
            <a:avLst/>
          </a:prstGeom>
        </p:spPr>
      </p:pic>
      <p:sp>
        <p:nvSpPr>
          <p:cNvPr name="TextBox 3" id="3"/>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PROPOSED METHOD</a:t>
            </a:r>
          </a:p>
        </p:txBody>
      </p:sp>
      <p:sp>
        <p:nvSpPr>
          <p:cNvPr name="TextBox 4" id="4"/>
          <p:cNvSpPr txBox="true"/>
          <p:nvPr/>
        </p:nvSpPr>
        <p:spPr>
          <a:xfrm rot="0">
            <a:off x="616332" y="2356274"/>
            <a:ext cx="11937346" cy="4180576"/>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Many important real-world applications come in the form of graphs, </a:t>
            </a:r>
          </a:p>
          <a:p>
            <a:pPr>
              <a:lnSpc>
                <a:spcPts val="2999"/>
              </a:lnSpc>
            </a:pPr>
            <a:r>
              <a:rPr lang="en-US" sz="1999" spc="39">
                <a:solidFill>
                  <a:srgbClr val="141414"/>
                </a:solidFill>
                <a:latin typeface="Barlow Medium"/>
              </a:rPr>
              <a:t>such as social networks, protein-interaction networks, 3D point clouds.</a:t>
            </a:r>
          </a:p>
          <a:p>
            <a:pPr>
              <a:lnSpc>
                <a:spcPts val="2999"/>
              </a:lnSpc>
            </a:pPr>
          </a:p>
          <a:p>
            <a:pPr marL="431799" indent="-215900" lvl="1">
              <a:lnSpc>
                <a:spcPts val="2999"/>
              </a:lnSpc>
              <a:buFont typeface="Arial"/>
              <a:buChar char="•"/>
            </a:pPr>
            <a:r>
              <a:rPr lang="en-US" sz="2000" spc="40">
                <a:solidFill>
                  <a:srgbClr val="141414"/>
                </a:solidFill>
                <a:latin typeface="Barlow Medium"/>
              </a:rPr>
              <a:t>The pape</a:t>
            </a:r>
            <a:r>
              <a:rPr lang="en-US" sz="2000" spc="40" u="none">
                <a:solidFill>
                  <a:srgbClr val="141414"/>
                </a:solidFill>
                <a:latin typeface="Barlow Medium"/>
              </a:rPr>
              <a:t>r proposes to model the multi-agent environment as a graph. Where </a:t>
            </a:r>
          </a:p>
          <a:p>
            <a:pPr>
              <a:lnSpc>
                <a:spcPts val="2999"/>
              </a:lnSpc>
            </a:pPr>
            <a:r>
              <a:rPr lang="en-US" sz="2000" spc="40" u="none">
                <a:solidFill>
                  <a:srgbClr val="141414"/>
                </a:solidFill>
                <a:latin typeface="Barlow Medium"/>
              </a:rPr>
              <a:t>agents are represented by the nodes of the graph and each node i has a set </a:t>
            </a:r>
          </a:p>
          <a:p>
            <a:pPr>
              <a:lnSpc>
                <a:spcPts val="2999"/>
              </a:lnSpc>
            </a:pPr>
            <a:r>
              <a:rPr lang="en-US" sz="2000" spc="40" u="none">
                <a:solidFill>
                  <a:srgbClr val="141414"/>
                </a:solidFill>
                <a:latin typeface="Barlow Medium"/>
              </a:rPr>
              <a:t>of neighbors, Bi , which is determined by distance or other metrics</a:t>
            </a:r>
          </a:p>
          <a:p>
            <a:pPr>
              <a:lnSpc>
                <a:spcPts val="2999"/>
              </a:lnSpc>
            </a:pPr>
          </a:p>
          <a:p>
            <a:pPr marL="431799" indent="-215900" lvl="1">
              <a:lnSpc>
                <a:spcPts val="2999"/>
              </a:lnSpc>
              <a:buFont typeface="Arial"/>
              <a:buChar char="•"/>
            </a:pPr>
            <a:r>
              <a:rPr lang="en-US" sz="1999" spc="39" u="none">
                <a:solidFill>
                  <a:srgbClr val="141414"/>
                </a:solidFill>
                <a:latin typeface="Barlow Medium"/>
              </a:rPr>
              <a:t>The intuition behind this is neighboring agents are more likely to interact </a:t>
            </a:r>
          </a:p>
          <a:p>
            <a:pPr>
              <a:lnSpc>
                <a:spcPts val="2999"/>
              </a:lnSpc>
            </a:pPr>
            <a:r>
              <a:rPr lang="en-US" sz="1999" spc="39" u="none">
                <a:solidFill>
                  <a:srgbClr val="141414"/>
                </a:solidFill>
                <a:latin typeface="Barlow Medium"/>
              </a:rPr>
              <a:t>with and affect each other.</a:t>
            </a:r>
          </a:p>
          <a:p>
            <a:pPr>
              <a:lnSpc>
                <a:spcPts val="2999"/>
              </a:lnSpc>
            </a:pPr>
          </a:p>
          <a:p>
            <a:pPr>
              <a:lnSpc>
                <a:spcPts val="3000"/>
              </a:lnSpc>
            </a:pPr>
          </a:p>
        </p:txBody>
      </p:sp>
      <p:grpSp>
        <p:nvGrpSpPr>
          <p:cNvPr name="Group 5" id="5"/>
          <p:cNvGrpSpPr/>
          <p:nvPr/>
        </p:nvGrpSpPr>
        <p:grpSpPr>
          <a:xfrm rot="0">
            <a:off x="616332" y="6140912"/>
            <a:ext cx="9523511" cy="2928991"/>
            <a:chOff x="0" y="0"/>
            <a:chExt cx="12698015" cy="3905321"/>
          </a:xfrm>
        </p:grpSpPr>
        <p:sp>
          <p:nvSpPr>
            <p:cNvPr name="TextBox 6" id="6"/>
            <p:cNvSpPr txBox="true"/>
            <p:nvPr/>
          </p:nvSpPr>
          <p:spPr>
            <a:xfrm rot="0">
              <a:off x="0" y="-47625"/>
              <a:ext cx="12698015" cy="1178510"/>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Novelty</a:t>
              </a:r>
            </a:p>
            <a:p>
              <a:pPr>
                <a:lnSpc>
                  <a:spcPts val="3640"/>
                </a:lnSpc>
              </a:pPr>
            </a:p>
          </p:txBody>
        </p:sp>
        <p:sp>
          <p:nvSpPr>
            <p:cNvPr name="TextBox 7" id="7"/>
            <p:cNvSpPr txBox="true"/>
            <p:nvPr/>
          </p:nvSpPr>
          <p:spPr>
            <a:xfrm rot="0">
              <a:off x="0" y="1400791"/>
              <a:ext cx="12698015" cy="2504530"/>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Graph convolutional reinforcement learning, namely DGN, is instantiated based on a deep Q network and trained end-to-end. DGN shares weights among all agents, making it easy to scale. </a:t>
              </a:r>
            </a:p>
            <a:p>
              <a:pPr marL="431800" indent="-215900" lvl="1">
                <a:lnSpc>
                  <a:spcPts val="3000"/>
                </a:lnSpc>
                <a:buFont typeface="Arial"/>
                <a:buChar char="•"/>
              </a:pPr>
              <a:r>
                <a:rPr lang="en-US" sz="2000" spc="40">
                  <a:solidFill>
                    <a:srgbClr val="141414"/>
                  </a:solidFill>
                  <a:latin typeface="Barlow Medium"/>
                </a:rPr>
                <a:t>DGN abstracts the mutual interplay between agents by relation kernels extracts latent features by convolution and induces consistent cooperation by temporal relation regularization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139843" y="2036992"/>
            <a:ext cx="8148157" cy="5366545"/>
          </a:xfrm>
          <a:prstGeom prst="rect">
            <a:avLst/>
          </a:prstGeom>
        </p:spPr>
      </p:pic>
      <p:sp>
        <p:nvSpPr>
          <p:cNvPr name="TextBox 3" id="3"/>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PROPOSED METHOD</a:t>
            </a:r>
          </a:p>
        </p:txBody>
      </p:sp>
      <p:sp>
        <p:nvSpPr>
          <p:cNvPr name="TextBox 4" id="4"/>
          <p:cNvSpPr txBox="true"/>
          <p:nvPr/>
        </p:nvSpPr>
        <p:spPr>
          <a:xfrm rot="0">
            <a:off x="616332" y="2356274"/>
            <a:ext cx="11937346" cy="4180576"/>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The problem is formulated as Decentralized Partially Observable Markov</a:t>
            </a:r>
          </a:p>
          <a:p>
            <a:pPr>
              <a:lnSpc>
                <a:spcPts val="2999"/>
              </a:lnSpc>
            </a:pPr>
            <a:r>
              <a:rPr lang="en-US" sz="1999" spc="39">
                <a:solidFill>
                  <a:srgbClr val="141414"/>
                </a:solidFill>
                <a:latin typeface="Barlow Medium"/>
              </a:rPr>
              <a:t> Decision Process (DecPOMDP)</a:t>
            </a:r>
          </a:p>
          <a:p>
            <a:pPr>
              <a:lnSpc>
                <a:spcPts val="2999"/>
              </a:lnSpc>
            </a:pPr>
          </a:p>
          <a:p>
            <a:pPr marL="431799" indent="-215900" lvl="1">
              <a:lnSpc>
                <a:spcPts val="2999"/>
              </a:lnSpc>
              <a:buFont typeface="Arial"/>
              <a:buChar char="•"/>
            </a:pPr>
            <a:r>
              <a:rPr lang="en-US" sz="1999" spc="39">
                <a:solidFill>
                  <a:srgbClr val="141414"/>
                </a:solidFill>
                <a:latin typeface="Barlow Medium"/>
              </a:rPr>
              <a:t>At each timestep 't' each agent 'i' receives a local observation 'o^t i', </a:t>
            </a:r>
          </a:p>
          <a:p>
            <a:pPr>
              <a:lnSpc>
                <a:spcPts val="2999"/>
              </a:lnSpc>
            </a:pPr>
            <a:r>
              <a:rPr lang="en-US" sz="1999" spc="39">
                <a:solidFill>
                  <a:srgbClr val="141414"/>
                </a:solidFill>
                <a:latin typeface="Barlow Medium"/>
              </a:rPr>
              <a:t>takes an action 'a^t i', and gets an individual reward 'r^t i'. The objective is </a:t>
            </a:r>
          </a:p>
          <a:p>
            <a:pPr>
              <a:lnSpc>
                <a:spcPts val="2999"/>
              </a:lnSpc>
            </a:pPr>
            <a:r>
              <a:rPr lang="en-US" sz="1999" spc="39">
                <a:solidFill>
                  <a:srgbClr val="141414"/>
                </a:solidFill>
                <a:latin typeface="Barlow Medium"/>
              </a:rPr>
              <a:t>to maximize the sum of all agents’ expected returns.</a:t>
            </a:r>
          </a:p>
          <a:p>
            <a:pPr>
              <a:lnSpc>
                <a:spcPts val="2999"/>
              </a:lnSpc>
            </a:pPr>
          </a:p>
          <a:p>
            <a:pPr marL="431799" indent="-215900" lvl="1">
              <a:lnSpc>
                <a:spcPts val="2999"/>
              </a:lnSpc>
              <a:buFont typeface="Arial"/>
              <a:buChar char="•"/>
            </a:pPr>
            <a:r>
              <a:rPr lang="en-US" sz="1999" spc="39" u="none">
                <a:solidFill>
                  <a:srgbClr val="141414"/>
                </a:solidFill>
                <a:latin typeface="Barlow Medium"/>
              </a:rPr>
              <a:t> DGN consists of three types of modules: Observation encoder, </a:t>
            </a:r>
          </a:p>
          <a:p>
            <a:pPr>
              <a:lnSpc>
                <a:spcPts val="2999"/>
              </a:lnSpc>
            </a:pPr>
            <a:r>
              <a:rPr lang="en-US" sz="1999" spc="39" u="none">
                <a:solidFill>
                  <a:srgbClr val="141414"/>
                </a:solidFill>
                <a:latin typeface="Barlow Medium"/>
              </a:rPr>
              <a:t>C</a:t>
            </a:r>
            <a:r>
              <a:rPr lang="en-US" sz="1999" spc="39" u="none">
                <a:solidFill>
                  <a:srgbClr val="141414"/>
                </a:solidFill>
                <a:latin typeface="Barlow Medium"/>
              </a:rPr>
              <a:t>onvolutional layer and Q network</a:t>
            </a:r>
          </a:p>
          <a:p>
            <a:pPr>
              <a:lnSpc>
                <a:spcPts val="2999"/>
              </a:lnSpc>
            </a:pPr>
          </a:p>
          <a:p>
            <a:pPr>
              <a:lnSpc>
                <a:spcPts val="3000"/>
              </a:lnSpc>
            </a:pPr>
          </a:p>
        </p:txBody>
      </p:sp>
      <p:grpSp>
        <p:nvGrpSpPr>
          <p:cNvPr name="Group 5" id="5"/>
          <p:cNvGrpSpPr/>
          <p:nvPr/>
        </p:nvGrpSpPr>
        <p:grpSpPr>
          <a:xfrm rot="0">
            <a:off x="616332" y="6536851"/>
            <a:ext cx="9523511" cy="2928991"/>
            <a:chOff x="0" y="0"/>
            <a:chExt cx="12698015" cy="3905321"/>
          </a:xfrm>
        </p:grpSpPr>
        <p:sp>
          <p:nvSpPr>
            <p:cNvPr name="TextBox 6" id="6"/>
            <p:cNvSpPr txBox="true"/>
            <p:nvPr/>
          </p:nvSpPr>
          <p:spPr>
            <a:xfrm rot="0">
              <a:off x="0" y="-47625"/>
              <a:ext cx="12698015" cy="1178510"/>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Novelty</a:t>
              </a:r>
            </a:p>
            <a:p>
              <a:pPr>
                <a:lnSpc>
                  <a:spcPts val="3640"/>
                </a:lnSpc>
              </a:pPr>
            </a:p>
          </p:txBody>
        </p:sp>
        <p:sp>
          <p:nvSpPr>
            <p:cNvPr name="TextBox 7" id="7"/>
            <p:cNvSpPr txBox="true"/>
            <p:nvPr/>
          </p:nvSpPr>
          <p:spPr>
            <a:xfrm rot="0">
              <a:off x="0" y="1400791"/>
              <a:ext cx="12698015" cy="2504530"/>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Observation Encoder</a:t>
              </a:r>
            </a:p>
            <a:p>
              <a:pPr>
                <a:lnSpc>
                  <a:spcPts val="2999"/>
                </a:lnSpc>
              </a:pPr>
            </a:p>
            <a:p>
              <a:pPr marL="431799" indent="-215900" lvl="1">
                <a:lnSpc>
                  <a:spcPts val="2999"/>
                </a:lnSpc>
                <a:buFont typeface="Arial"/>
                <a:buChar char="•"/>
              </a:pPr>
              <a:r>
                <a:rPr lang="en-US" sz="1999" spc="39">
                  <a:solidFill>
                    <a:srgbClr val="141414"/>
                  </a:solidFill>
                  <a:latin typeface="Barlow Medium"/>
                </a:rPr>
                <a:t>Convolutional Layers</a:t>
              </a:r>
            </a:p>
            <a:p>
              <a:pPr>
                <a:lnSpc>
                  <a:spcPts val="2999"/>
                </a:lnSpc>
              </a:pPr>
            </a:p>
            <a:p>
              <a:pPr marL="431800" indent="-215900" lvl="1">
                <a:lnSpc>
                  <a:spcPts val="3000"/>
                </a:lnSpc>
                <a:buFont typeface="Arial"/>
                <a:buChar char="•"/>
              </a:pPr>
              <a:r>
                <a:rPr lang="en-US" sz="1999" spc="39">
                  <a:solidFill>
                    <a:srgbClr val="141414"/>
                  </a:solidFill>
                  <a:latin typeface="Barlow Medium"/>
                </a:rPr>
                <a:t>Q Network</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626979" y="656797"/>
            <a:ext cx="11034042" cy="508672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626979" y="6370452"/>
            <a:ext cx="11301259" cy="3333871"/>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79" t="0" r="1879" b="0"/>
          <a:stretch>
            <a:fillRect/>
          </a:stretch>
        </p:blipFill>
        <p:spPr>
          <a:xfrm flipH="false" flipV="false" rot="0">
            <a:off x="10139843" y="3218092"/>
            <a:ext cx="8148157" cy="4349223"/>
          </a:xfrm>
          <a:prstGeom prst="rect">
            <a:avLst/>
          </a:prstGeom>
        </p:spPr>
      </p:pic>
      <p:sp>
        <p:nvSpPr>
          <p:cNvPr name="TextBox 3" id="3"/>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GRAPH CONVOLUTION</a:t>
            </a:r>
          </a:p>
        </p:txBody>
      </p:sp>
      <p:sp>
        <p:nvSpPr>
          <p:cNvPr name="TextBox 4" id="4"/>
          <p:cNvSpPr txBox="true"/>
          <p:nvPr/>
        </p:nvSpPr>
        <p:spPr>
          <a:xfrm rot="0">
            <a:off x="616332" y="2254805"/>
            <a:ext cx="11937346" cy="4180576"/>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The local observation 'o^t i' is encoded into a feature vector 'h^t i' by MLP for </a:t>
            </a:r>
          </a:p>
          <a:p>
            <a:pPr>
              <a:lnSpc>
                <a:spcPts val="2999"/>
              </a:lnSpc>
            </a:pPr>
            <a:r>
              <a:rPr lang="en-US" sz="1999" spc="39">
                <a:solidFill>
                  <a:srgbClr val="141414"/>
                </a:solidFill>
                <a:latin typeface="Barlow Medium"/>
              </a:rPr>
              <a:t>low-dimensional input or CNN for visual input</a:t>
            </a:r>
          </a:p>
          <a:p>
            <a:pPr>
              <a:lnSpc>
                <a:spcPts val="2999"/>
              </a:lnSpc>
            </a:pPr>
          </a:p>
          <a:p>
            <a:pPr marL="431799" indent="-215900" lvl="1">
              <a:lnSpc>
                <a:spcPts val="2999"/>
              </a:lnSpc>
              <a:buFont typeface="Arial"/>
              <a:buChar char="•"/>
            </a:pPr>
            <a:r>
              <a:rPr lang="en-US" sz="1999" spc="39">
                <a:solidFill>
                  <a:srgbClr val="141414"/>
                </a:solidFill>
                <a:latin typeface="Barlow Medium"/>
              </a:rPr>
              <a:t>The convolutional layer integrates the feature vectors in the local region.</a:t>
            </a:r>
          </a:p>
          <a:p>
            <a:pPr>
              <a:lnSpc>
                <a:spcPts val="2999"/>
              </a:lnSpc>
            </a:pPr>
            <a:r>
              <a:rPr lang="en-US" sz="1999" spc="39">
                <a:solidFill>
                  <a:srgbClr val="141414"/>
                </a:solidFill>
                <a:latin typeface="Barlow Medium"/>
              </a:rPr>
              <a:t>and generates the latent feature vector ' h'^t i'.</a:t>
            </a:r>
          </a:p>
          <a:p>
            <a:pPr>
              <a:lnSpc>
                <a:spcPts val="2999"/>
              </a:lnSpc>
            </a:pPr>
          </a:p>
          <a:p>
            <a:pPr marL="431799" indent="-215900" lvl="1">
              <a:lnSpc>
                <a:spcPts val="2999"/>
              </a:lnSpc>
              <a:buFont typeface="Arial"/>
              <a:buChar char="•"/>
            </a:pPr>
            <a:r>
              <a:rPr lang="en-US" sz="1999" spc="39" u="none">
                <a:solidFill>
                  <a:srgbClr val="141414"/>
                </a:solidFill>
                <a:latin typeface="Barlow Medium"/>
              </a:rPr>
              <a:t> By stacking more convolutional layers, the receptive field of an agent </a:t>
            </a:r>
          </a:p>
          <a:p>
            <a:pPr>
              <a:lnSpc>
                <a:spcPts val="2999"/>
              </a:lnSpc>
            </a:pPr>
            <a:r>
              <a:rPr lang="en-US" sz="1999" spc="39" u="none">
                <a:solidFill>
                  <a:srgbClr val="141414"/>
                </a:solidFill>
                <a:latin typeface="Barlow Medium"/>
              </a:rPr>
              <a:t>gradually grows, where more information is gathered, and thus the scope </a:t>
            </a:r>
          </a:p>
          <a:p>
            <a:pPr>
              <a:lnSpc>
                <a:spcPts val="2999"/>
              </a:lnSpc>
            </a:pPr>
            <a:r>
              <a:rPr lang="en-US" sz="1999" spc="39" u="none">
                <a:solidFill>
                  <a:srgbClr val="141414"/>
                </a:solidFill>
                <a:latin typeface="Barlow Medium"/>
              </a:rPr>
              <a:t>of cooperation can also increase</a:t>
            </a:r>
          </a:p>
          <a:p>
            <a:pPr>
              <a:lnSpc>
                <a:spcPts val="2999"/>
              </a:lnSpc>
            </a:pPr>
          </a:p>
          <a:p>
            <a:pPr>
              <a:lnSpc>
                <a:spcPts val="3000"/>
              </a:lnSpc>
            </a:pPr>
          </a:p>
        </p:txBody>
      </p:sp>
      <p:grpSp>
        <p:nvGrpSpPr>
          <p:cNvPr name="Group 5" id="5"/>
          <p:cNvGrpSpPr/>
          <p:nvPr/>
        </p:nvGrpSpPr>
        <p:grpSpPr>
          <a:xfrm rot="0">
            <a:off x="616332" y="6140912"/>
            <a:ext cx="9523511" cy="2852807"/>
            <a:chOff x="0" y="0"/>
            <a:chExt cx="12698015" cy="3803743"/>
          </a:xfrm>
        </p:grpSpPr>
        <p:sp>
          <p:nvSpPr>
            <p:cNvPr name="TextBox 6" id="6"/>
            <p:cNvSpPr txBox="true"/>
            <p:nvPr/>
          </p:nvSpPr>
          <p:spPr>
            <a:xfrm rot="0">
              <a:off x="0" y="-47625"/>
              <a:ext cx="12698015" cy="569041"/>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Method</a:t>
              </a:r>
            </a:p>
          </p:txBody>
        </p:sp>
        <p:sp>
          <p:nvSpPr>
            <p:cNvPr name="TextBox 7" id="7"/>
            <p:cNvSpPr txBox="true"/>
            <p:nvPr/>
          </p:nvSpPr>
          <p:spPr>
            <a:xfrm rot="0">
              <a:off x="0" y="791321"/>
              <a:ext cx="12698015" cy="3012421"/>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We merge all agents’ feature vectors at time t into a feature matrix F t with size N×L. Where N is the number of agents and L is the length of a feature vector.</a:t>
              </a:r>
            </a:p>
            <a:p>
              <a:pPr marL="431799" indent="-215900" lvl="1">
                <a:lnSpc>
                  <a:spcPts val="2999"/>
                </a:lnSpc>
                <a:buFont typeface="Arial"/>
                <a:buChar char="•"/>
              </a:pPr>
              <a:r>
                <a:rPr lang="en-US" sz="1999" spc="39">
                  <a:solidFill>
                    <a:srgbClr val="141414"/>
                  </a:solidFill>
                  <a:latin typeface="Barlow Medium"/>
                </a:rPr>
                <a:t>We construct an adjacency matrix 'C^t i' with size (|Bi | + 1) × N for agent i</a:t>
              </a:r>
            </a:p>
            <a:p>
              <a:pPr marL="431799" indent="-215900" lvl="1">
                <a:lnSpc>
                  <a:spcPts val="2999"/>
                </a:lnSpc>
                <a:buFont typeface="Arial"/>
                <a:buChar char="•"/>
              </a:pPr>
              <a:r>
                <a:rPr lang="en-US" sz="1999" spc="39">
                  <a:solidFill>
                    <a:srgbClr val="141414"/>
                  </a:solidFill>
                  <a:latin typeface="Barlow Medium"/>
                </a:rPr>
                <a:t>We can obtain the feature vectors in the local region of node i by 'C^t i × F^t' </a:t>
              </a:r>
            </a:p>
            <a:p>
              <a:pPr>
                <a:lnSpc>
                  <a:spcPts val="300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616332" y="3035762"/>
            <a:ext cx="9523511" cy="5138317"/>
            <a:chOff x="0" y="0"/>
            <a:chExt cx="12698015" cy="6851089"/>
          </a:xfrm>
        </p:grpSpPr>
        <p:sp>
          <p:nvSpPr>
            <p:cNvPr name="TextBox 3" id="3"/>
            <p:cNvSpPr txBox="true"/>
            <p:nvPr/>
          </p:nvSpPr>
          <p:spPr>
            <a:xfrm rot="0">
              <a:off x="0" y="-47625"/>
              <a:ext cx="12698015" cy="569041"/>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Method (Continued)</a:t>
              </a:r>
            </a:p>
          </p:txBody>
        </p:sp>
        <p:sp>
          <p:nvSpPr>
            <p:cNvPr name="TextBox 4" id="4"/>
            <p:cNvSpPr txBox="true"/>
            <p:nvPr/>
          </p:nvSpPr>
          <p:spPr>
            <a:xfrm rot="0">
              <a:off x="0" y="791321"/>
              <a:ext cx="12698015" cy="6059768"/>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During training, at each timestep, we store the tuple (O, A, O' , R, C) in the replay buffer, where </a:t>
              </a:r>
            </a:p>
            <a:p>
              <a:pPr>
                <a:lnSpc>
                  <a:spcPts val="2999"/>
                </a:lnSpc>
              </a:pPr>
              <a:r>
                <a:rPr lang="en-US" sz="1999" spc="39">
                  <a:solidFill>
                    <a:srgbClr val="141414"/>
                  </a:solidFill>
                  <a:latin typeface="Barlow Medium"/>
                </a:rPr>
                <a:t>O = {o1, · · · , oN} (set of observations) </a:t>
              </a:r>
            </a:p>
            <a:p>
              <a:pPr>
                <a:lnSpc>
                  <a:spcPts val="2999"/>
                </a:lnSpc>
              </a:pPr>
              <a:r>
                <a:rPr lang="en-US" sz="1999" spc="39">
                  <a:solidFill>
                    <a:srgbClr val="141414"/>
                  </a:solidFill>
                  <a:latin typeface="Barlow Medium"/>
                </a:rPr>
                <a:t>A = {a1, · · · , aN} (set of actions)</a:t>
              </a:r>
            </a:p>
            <a:p>
              <a:pPr>
                <a:lnSpc>
                  <a:spcPts val="2999"/>
                </a:lnSpc>
              </a:pPr>
              <a:r>
                <a:rPr lang="en-US" sz="1999" spc="39">
                  <a:solidFill>
                    <a:srgbClr val="141414"/>
                  </a:solidFill>
                  <a:latin typeface="Barlow Medium"/>
                </a:rPr>
                <a:t>O0 = {o 0 1 , · · · , o0 N } (set of next observations)</a:t>
              </a:r>
            </a:p>
            <a:p>
              <a:pPr>
                <a:lnSpc>
                  <a:spcPts val="2999"/>
                </a:lnSpc>
              </a:pPr>
              <a:r>
                <a:rPr lang="en-US" sz="1999" spc="39">
                  <a:solidFill>
                    <a:srgbClr val="141414"/>
                  </a:solidFill>
                  <a:latin typeface="Barlow Medium"/>
                </a:rPr>
                <a:t>R = {r1, · · · , rN} (set of rewards) </a:t>
              </a:r>
            </a:p>
            <a:p>
              <a:pPr>
                <a:lnSpc>
                  <a:spcPts val="2999"/>
                </a:lnSpc>
              </a:pPr>
              <a:r>
                <a:rPr lang="en-US" sz="1999" spc="39">
                  <a:solidFill>
                    <a:srgbClr val="141414"/>
                  </a:solidFill>
                  <a:latin typeface="Barlow Medium"/>
                </a:rPr>
                <a:t>C = {C1, · · · , CN} (set of adjacency matrix)</a:t>
              </a:r>
            </a:p>
            <a:p>
              <a:pPr marL="431799" indent="-215900" lvl="1">
                <a:lnSpc>
                  <a:spcPts val="2999"/>
                </a:lnSpc>
                <a:buFont typeface="Arial"/>
                <a:buChar char="•"/>
              </a:pPr>
              <a:r>
                <a:rPr lang="en-US" sz="1999" spc="39">
                  <a:solidFill>
                    <a:srgbClr val="141414"/>
                  </a:solidFill>
                  <a:latin typeface="Barlow Medium"/>
                </a:rPr>
                <a:t>Then, we sample a random minibatch of size S from the replay buffer and minimize the loss</a:t>
              </a:r>
            </a:p>
            <a:p>
              <a:pPr>
                <a:lnSpc>
                  <a:spcPts val="2999"/>
                </a:lnSpc>
              </a:pPr>
            </a:p>
            <a:p>
              <a:pPr>
                <a:lnSpc>
                  <a:spcPts val="2999"/>
                </a:lnSpc>
              </a:pPr>
            </a:p>
            <a:p>
              <a:pPr>
                <a:lnSpc>
                  <a:spcPts val="3000"/>
                </a:lnSpc>
              </a:pPr>
            </a:p>
          </p:txBody>
        </p:sp>
      </p:grpSp>
      <p:pic>
        <p:nvPicPr>
          <p:cNvPr name="Picture 5" id="5"/>
          <p:cNvPicPr>
            <a:picLocks noChangeAspect="true"/>
          </p:cNvPicPr>
          <p:nvPr/>
        </p:nvPicPr>
        <p:blipFill>
          <a:blip r:embed="rId2"/>
          <a:srcRect l="0" t="0" r="0" b="0"/>
          <a:stretch>
            <a:fillRect/>
          </a:stretch>
        </p:blipFill>
        <p:spPr>
          <a:xfrm flipH="false" flipV="false" rot="0">
            <a:off x="2150492" y="7013362"/>
            <a:ext cx="4794319" cy="779799"/>
          </a:xfrm>
          <a:prstGeom prst="rect">
            <a:avLst/>
          </a:prstGeom>
        </p:spPr>
      </p:pic>
      <p:pic>
        <p:nvPicPr>
          <p:cNvPr name="Picture 6" id="6"/>
          <p:cNvPicPr>
            <a:picLocks noChangeAspect="true"/>
          </p:cNvPicPr>
          <p:nvPr/>
        </p:nvPicPr>
        <p:blipFill>
          <a:blip r:embed="rId3"/>
          <a:srcRect l="0" t="0" r="0" b="22255"/>
          <a:stretch>
            <a:fillRect/>
          </a:stretch>
        </p:blipFill>
        <p:spPr>
          <a:xfrm flipH="false" flipV="false" rot="0">
            <a:off x="2150492" y="7793161"/>
            <a:ext cx="4944974" cy="403991"/>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139843" y="2576191"/>
            <a:ext cx="7227437" cy="6057460"/>
          </a:xfrm>
          <a:prstGeom prst="rect">
            <a:avLst/>
          </a:prstGeom>
        </p:spPr>
      </p:pic>
      <p:sp>
        <p:nvSpPr>
          <p:cNvPr name="TextBox 8" id="8"/>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GRAPH CONVOLUTION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978830" y="1481093"/>
            <a:ext cx="12330341" cy="297342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493371" y="4790873"/>
            <a:ext cx="11301259" cy="4845415"/>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788751" y="2356274"/>
            <a:ext cx="11937346" cy="5704249"/>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 We use multi-head dot-product attention as the convolutional kernel to </a:t>
            </a:r>
          </a:p>
          <a:p>
            <a:pPr>
              <a:lnSpc>
                <a:spcPts val="2999"/>
              </a:lnSpc>
            </a:pPr>
            <a:r>
              <a:rPr lang="en-US" sz="1999" spc="39">
                <a:solidFill>
                  <a:srgbClr val="141414"/>
                </a:solidFill>
                <a:latin typeface="Barlow Medium"/>
              </a:rPr>
              <a:t>compute interactions between an agent</a:t>
            </a:r>
          </a:p>
          <a:p>
            <a:pPr>
              <a:lnSpc>
                <a:spcPts val="2999"/>
              </a:lnSpc>
            </a:pPr>
          </a:p>
          <a:p>
            <a:pPr marL="431799" indent="-215900" lvl="1">
              <a:lnSpc>
                <a:spcPts val="2999"/>
              </a:lnSpc>
              <a:buFont typeface="Arial"/>
              <a:buChar char="•"/>
            </a:pPr>
            <a:r>
              <a:rPr lang="en-US" sz="1999" spc="39">
                <a:solidFill>
                  <a:srgbClr val="141414"/>
                </a:solidFill>
                <a:latin typeface="Barlow Medium"/>
              </a:rPr>
              <a:t> For each agent i, let B+i denote Bi and i. The input feature of each agent is </a:t>
            </a:r>
          </a:p>
          <a:p>
            <a:pPr>
              <a:lnSpc>
                <a:spcPts val="2999"/>
              </a:lnSpc>
            </a:pPr>
            <a:r>
              <a:rPr lang="en-US" sz="1999" spc="39">
                <a:solidFill>
                  <a:srgbClr val="141414"/>
                </a:solidFill>
                <a:latin typeface="Barlow Medium"/>
              </a:rPr>
              <a:t>projected to query, key, and value representation by each independent </a:t>
            </a:r>
          </a:p>
          <a:p>
            <a:pPr>
              <a:lnSpc>
                <a:spcPts val="2999"/>
              </a:lnSpc>
            </a:pPr>
            <a:r>
              <a:rPr lang="en-US" sz="1999" spc="39">
                <a:solidFill>
                  <a:srgbClr val="141414"/>
                </a:solidFill>
                <a:latin typeface="Barlow Medium"/>
              </a:rPr>
              <a:t>attention head.</a:t>
            </a:r>
          </a:p>
          <a:p>
            <a:pPr>
              <a:lnSpc>
                <a:spcPts val="2999"/>
              </a:lnSpc>
            </a:pPr>
          </a:p>
          <a:p>
            <a:pPr marL="431799" indent="-215900" lvl="1">
              <a:lnSpc>
                <a:spcPts val="2999"/>
              </a:lnSpc>
              <a:buFont typeface="Arial"/>
              <a:buChar char="•"/>
            </a:pPr>
            <a:r>
              <a:rPr lang="en-US" sz="1999" spc="39" u="none">
                <a:solidFill>
                  <a:srgbClr val="141414"/>
                </a:solidFill>
                <a:latin typeface="Barlow Medium"/>
              </a:rPr>
              <a:t> For attention head m, the relation between i and j ∈ B+i is computed as</a:t>
            </a:r>
          </a:p>
          <a:p>
            <a:pPr>
              <a:lnSpc>
                <a:spcPts val="2999"/>
              </a:lnSpc>
            </a:pPr>
          </a:p>
          <a:p>
            <a:pPr>
              <a:lnSpc>
                <a:spcPts val="2999"/>
              </a:lnSpc>
            </a:pPr>
          </a:p>
          <a:p>
            <a:pPr>
              <a:lnSpc>
                <a:spcPts val="2999"/>
              </a:lnSpc>
            </a:pPr>
          </a:p>
          <a:p>
            <a:pPr marL="431799" indent="-215900" lvl="1">
              <a:lnSpc>
                <a:spcPts val="2999"/>
              </a:lnSpc>
              <a:buFont typeface="Arial"/>
              <a:buChar char="•"/>
            </a:pPr>
            <a:r>
              <a:rPr lang="en-US" sz="1999" spc="39" u="none">
                <a:solidFill>
                  <a:srgbClr val="141414"/>
                </a:solidFill>
                <a:latin typeface="Barlow Medium"/>
              </a:rPr>
              <a:t>T</a:t>
            </a:r>
            <a:r>
              <a:rPr lang="en-US" sz="1999" spc="39" u="none">
                <a:solidFill>
                  <a:srgbClr val="141414"/>
                </a:solidFill>
                <a:latin typeface="Barlow Medium"/>
              </a:rPr>
              <a:t>he outputs of M attention heads for agent i are concatenated and then fed </a:t>
            </a:r>
          </a:p>
          <a:p>
            <a:pPr>
              <a:lnSpc>
                <a:spcPts val="2999"/>
              </a:lnSpc>
            </a:pPr>
            <a:r>
              <a:rPr lang="en-US" sz="1999" spc="39" u="none">
                <a:solidFill>
                  <a:srgbClr val="141414"/>
                </a:solidFill>
                <a:latin typeface="Barlow Medium"/>
              </a:rPr>
              <a:t>into function σ, i.e., one-layer MLP with ReLU non-linearities, to produce </a:t>
            </a:r>
          </a:p>
          <a:p>
            <a:pPr>
              <a:lnSpc>
                <a:spcPts val="2999"/>
              </a:lnSpc>
            </a:pPr>
            <a:r>
              <a:rPr lang="en-US" sz="1999" spc="39" u="none">
                <a:solidFill>
                  <a:srgbClr val="141414"/>
                </a:solidFill>
                <a:latin typeface="Barlow Medium"/>
              </a:rPr>
              <a:t>the output of the convolutional layer.</a:t>
            </a:r>
          </a:p>
          <a:p>
            <a:pPr>
              <a:lnSpc>
                <a:spcPts val="3000"/>
              </a:lnSpc>
            </a:pPr>
          </a:p>
        </p:txBody>
      </p:sp>
      <p:pic>
        <p:nvPicPr>
          <p:cNvPr name="Picture 3" id="3"/>
          <p:cNvPicPr>
            <a:picLocks noChangeAspect="true"/>
          </p:cNvPicPr>
          <p:nvPr/>
        </p:nvPicPr>
        <p:blipFill>
          <a:blip r:embed="rId2"/>
          <a:srcRect l="0" t="0" r="0" b="0"/>
          <a:stretch>
            <a:fillRect/>
          </a:stretch>
        </p:blipFill>
        <p:spPr>
          <a:xfrm flipH="false" flipV="false" rot="0">
            <a:off x="1704328" y="5505450"/>
            <a:ext cx="4620272" cy="89793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704328" y="7839306"/>
            <a:ext cx="5053095" cy="757141"/>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0919284" y="1394655"/>
            <a:ext cx="5789100" cy="7497689"/>
          </a:xfrm>
          <a:prstGeom prst="rect">
            <a:avLst/>
          </a:prstGeom>
        </p:spPr>
      </p:pic>
      <p:sp>
        <p:nvSpPr>
          <p:cNvPr name="TextBox 6" id="6"/>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RELATION KERNAL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416607" y="1703948"/>
            <a:ext cx="10254133" cy="6879104"/>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616332" y="2356274"/>
            <a:ext cx="11937346" cy="4942413"/>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Cooperation is a persistent and long-term process. Whom to cooperate with </a:t>
            </a:r>
          </a:p>
          <a:p>
            <a:pPr>
              <a:lnSpc>
                <a:spcPts val="2999"/>
              </a:lnSpc>
            </a:pPr>
            <a:r>
              <a:rPr lang="en-US" sz="1999" spc="39">
                <a:solidFill>
                  <a:srgbClr val="141414"/>
                </a:solidFill>
                <a:latin typeface="Barlow Medium"/>
              </a:rPr>
              <a:t>and how to cooperate should be consistent and stable for at least a short </a:t>
            </a:r>
          </a:p>
          <a:p>
            <a:pPr>
              <a:lnSpc>
                <a:spcPts val="2999"/>
              </a:lnSpc>
            </a:pPr>
            <a:r>
              <a:rPr lang="en-US" sz="1999" spc="39">
                <a:solidFill>
                  <a:srgbClr val="141414"/>
                </a:solidFill>
                <a:latin typeface="Barlow Medium"/>
              </a:rPr>
              <a:t>period of time</a:t>
            </a:r>
          </a:p>
          <a:p>
            <a:pPr>
              <a:lnSpc>
                <a:spcPts val="2999"/>
              </a:lnSpc>
            </a:pPr>
          </a:p>
          <a:p>
            <a:pPr marL="431799" indent="-215900" lvl="1">
              <a:lnSpc>
                <a:spcPts val="2999"/>
              </a:lnSpc>
              <a:buFont typeface="Arial"/>
              <a:buChar char="•"/>
            </a:pPr>
            <a:r>
              <a:rPr lang="en-US" sz="1999" spc="39">
                <a:solidFill>
                  <a:srgbClr val="141414"/>
                </a:solidFill>
                <a:latin typeface="Barlow Medium"/>
              </a:rPr>
              <a:t> Inspired by temporal-difference learning, we use the attention weight </a:t>
            </a:r>
          </a:p>
          <a:p>
            <a:pPr>
              <a:lnSpc>
                <a:spcPts val="2999"/>
              </a:lnSpc>
            </a:pPr>
            <a:r>
              <a:rPr lang="en-US" sz="1999" spc="39">
                <a:solidFill>
                  <a:srgbClr val="141414"/>
                </a:solidFill>
                <a:latin typeface="Barlow Medium"/>
              </a:rPr>
              <a:t>distribution in the next state as the target for the current ones</a:t>
            </a:r>
          </a:p>
          <a:p>
            <a:pPr>
              <a:lnSpc>
                <a:spcPts val="2999"/>
              </a:lnSpc>
            </a:pPr>
          </a:p>
          <a:p>
            <a:pPr marL="431799" indent="-215900" lvl="1">
              <a:lnSpc>
                <a:spcPts val="2999"/>
              </a:lnSpc>
              <a:buFont typeface="Arial"/>
              <a:buChar char="•"/>
            </a:pPr>
            <a:r>
              <a:rPr lang="en-US" sz="1999" spc="39" u="none">
                <a:solidFill>
                  <a:srgbClr val="141414"/>
                </a:solidFill>
                <a:latin typeface="Barlow Medium"/>
              </a:rPr>
              <a:t> We adopt KL divergence to measure how the current attention weight </a:t>
            </a:r>
          </a:p>
          <a:p>
            <a:pPr>
              <a:lnSpc>
                <a:spcPts val="2999"/>
              </a:lnSpc>
            </a:pPr>
            <a:r>
              <a:rPr lang="en-US" sz="1999" spc="39" u="none">
                <a:solidFill>
                  <a:srgbClr val="141414"/>
                </a:solidFill>
                <a:latin typeface="Barlow Medium"/>
              </a:rPr>
              <a:t>distribution is different from the target attention weight distribution.</a:t>
            </a:r>
          </a:p>
          <a:p>
            <a:pPr>
              <a:lnSpc>
                <a:spcPts val="2999"/>
              </a:lnSpc>
            </a:pPr>
          </a:p>
          <a:p>
            <a:pPr marL="431799" indent="-215900" lvl="1">
              <a:lnSpc>
                <a:spcPts val="2999"/>
              </a:lnSpc>
              <a:buFont typeface="Arial"/>
              <a:buChar char="•"/>
            </a:pPr>
            <a:r>
              <a:rPr lang="en-US" sz="1999" spc="39" u="none">
                <a:solidFill>
                  <a:srgbClr val="141414"/>
                </a:solidFill>
                <a:latin typeface="Barlow Medium"/>
              </a:rPr>
              <a:t> Minimizing the KL divergence as a regularization will encourage the agent </a:t>
            </a:r>
          </a:p>
          <a:p>
            <a:pPr>
              <a:lnSpc>
                <a:spcPts val="2999"/>
              </a:lnSpc>
            </a:pPr>
            <a:r>
              <a:rPr lang="en-US" sz="1999" spc="39" u="none">
                <a:solidFill>
                  <a:srgbClr val="141414"/>
                </a:solidFill>
                <a:latin typeface="Barlow Medium"/>
              </a:rPr>
              <a:t>to form the consistent relation representation and hence cooperation.</a:t>
            </a:r>
          </a:p>
          <a:p>
            <a:pPr>
              <a:lnSpc>
                <a:spcPts val="3000"/>
              </a:lnSpc>
            </a:pPr>
          </a:p>
        </p:txBody>
      </p:sp>
      <p:pic>
        <p:nvPicPr>
          <p:cNvPr name="Picture 3" id="3"/>
          <p:cNvPicPr>
            <a:picLocks noChangeAspect="true"/>
          </p:cNvPicPr>
          <p:nvPr/>
        </p:nvPicPr>
        <p:blipFill>
          <a:blip r:embed="rId2"/>
          <a:srcRect l="0" t="0" r="0" b="0"/>
          <a:stretch>
            <a:fillRect/>
          </a:stretch>
        </p:blipFill>
        <p:spPr>
          <a:xfrm flipH="false" flipV="false" rot="0">
            <a:off x="1758586" y="7298687"/>
            <a:ext cx="7385414" cy="757478"/>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475295" y="4069292"/>
            <a:ext cx="8270593" cy="2148416"/>
          </a:xfrm>
          <a:prstGeom prst="rect">
            <a:avLst/>
          </a:prstGeom>
        </p:spPr>
      </p:pic>
      <p:sp>
        <p:nvSpPr>
          <p:cNvPr name="TextBox 5" id="5"/>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TEMPORAL REGULARIZATION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028700" y="767027"/>
            <a:ext cx="7143121" cy="3260059"/>
            <a:chOff x="0" y="0"/>
            <a:chExt cx="9524162" cy="4346746"/>
          </a:xfrm>
        </p:grpSpPr>
        <p:sp>
          <p:nvSpPr>
            <p:cNvPr name="TextBox 3" id="3"/>
            <p:cNvSpPr txBox="true"/>
            <p:nvPr/>
          </p:nvSpPr>
          <p:spPr>
            <a:xfrm rot="0">
              <a:off x="0" y="161925"/>
              <a:ext cx="9524162" cy="3098799"/>
            </a:xfrm>
            <a:prstGeom prst="rect">
              <a:avLst/>
            </a:prstGeom>
          </p:spPr>
          <p:txBody>
            <a:bodyPr anchor="t" rtlCol="false" tIns="0" lIns="0" bIns="0" rIns="0">
              <a:spAutoFit/>
            </a:bodyPr>
            <a:lstStyle/>
            <a:p>
              <a:pPr algn="l" marL="0" indent="0" lvl="0">
                <a:lnSpc>
                  <a:spcPts val="8800"/>
                </a:lnSpc>
                <a:spcBef>
                  <a:spcPct val="0"/>
                </a:spcBef>
              </a:pPr>
              <a:r>
                <a:rPr lang="en-US" sz="8800" u="none">
                  <a:solidFill>
                    <a:srgbClr val="141414"/>
                  </a:solidFill>
                  <a:latin typeface="Barlow Bold Bold"/>
                </a:rPr>
                <a:t>DISCUSSION POINTS</a:t>
              </a:r>
            </a:p>
          </p:txBody>
        </p:sp>
        <p:sp>
          <p:nvSpPr>
            <p:cNvPr name="TextBox 4" id="4"/>
            <p:cNvSpPr txBox="true"/>
            <p:nvPr/>
          </p:nvSpPr>
          <p:spPr>
            <a:xfrm rot="0">
              <a:off x="0" y="3555506"/>
              <a:ext cx="9524162" cy="791240"/>
            </a:xfrm>
            <a:prstGeom prst="rect">
              <a:avLst/>
            </a:prstGeom>
          </p:spPr>
          <p:txBody>
            <a:bodyPr anchor="t" rtlCol="false" tIns="0" lIns="0" bIns="0" rIns="0">
              <a:spAutoFit/>
            </a:bodyPr>
            <a:lstStyle/>
            <a:p>
              <a:pPr>
                <a:lnSpc>
                  <a:spcPts val="5040"/>
                </a:lnSpc>
                <a:spcBef>
                  <a:spcPct val="0"/>
                </a:spcBef>
              </a:pPr>
              <a:r>
                <a:rPr lang="en-US" sz="3600">
                  <a:solidFill>
                    <a:srgbClr val="283EFF"/>
                  </a:solidFill>
                  <a:latin typeface="Barlow Medium Bold"/>
                </a:rPr>
                <a:t>Overview</a:t>
              </a:r>
            </a:p>
          </p:txBody>
        </p:sp>
      </p:grpSp>
      <p:sp>
        <p:nvSpPr>
          <p:cNvPr name="TextBox 5" id="5"/>
          <p:cNvSpPr txBox="true"/>
          <p:nvPr/>
        </p:nvSpPr>
        <p:spPr>
          <a:xfrm rot="0">
            <a:off x="1028700" y="4490488"/>
            <a:ext cx="4740818" cy="2727372"/>
          </a:xfrm>
          <a:prstGeom prst="rect">
            <a:avLst/>
          </a:prstGeom>
        </p:spPr>
        <p:txBody>
          <a:bodyPr anchor="t" rtlCol="false" tIns="0" lIns="0" bIns="0" rIns="0">
            <a:spAutoFit/>
          </a:bodyPr>
          <a:lstStyle/>
          <a:p>
            <a:pPr>
              <a:lnSpc>
                <a:spcPts val="3599"/>
              </a:lnSpc>
            </a:pPr>
            <a:r>
              <a:rPr lang="en-US" sz="2400">
                <a:solidFill>
                  <a:srgbClr val="141414"/>
                </a:solidFill>
                <a:latin typeface="Barlow Medium"/>
              </a:rPr>
              <a:t>Previous Work</a:t>
            </a:r>
          </a:p>
          <a:p>
            <a:pPr>
              <a:lnSpc>
                <a:spcPts val="3600"/>
              </a:lnSpc>
            </a:pPr>
            <a:r>
              <a:rPr lang="en-US" sz="2399">
                <a:solidFill>
                  <a:srgbClr val="141414"/>
                </a:solidFill>
                <a:latin typeface="Barlow Medium"/>
              </a:rPr>
              <a:t>Proposed Method</a:t>
            </a:r>
          </a:p>
          <a:p>
            <a:pPr>
              <a:lnSpc>
                <a:spcPts val="3599"/>
              </a:lnSpc>
            </a:pPr>
            <a:r>
              <a:rPr lang="en-US" sz="2400">
                <a:solidFill>
                  <a:srgbClr val="141414"/>
                </a:solidFill>
                <a:latin typeface="Barlow Medium"/>
              </a:rPr>
              <a:t>Graph Convolution </a:t>
            </a:r>
          </a:p>
          <a:p>
            <a:pPr>
              <a:lnSpc>
                <a:spcPts val="3599"/>
              </a:lnSpc>
            </a:pPr>
            <a:r>
              <a:rPr lang="en-US" sz="2399">
                <a:solidFill>
                  <a:srgbClr val="141414"/>
                </a:solidFill>
                <a:latin typeface="Barlow Medium"/>
              </a:rPr>
              <a:t>Relation Kernal</a:t>
            </a:r>
          </a:p>
          <a:p>
            <a:pPr>
              <a:lnSpc>
                <a:spcPts val="3600"/>
              </a:lnSpc>
            </a:pPr>
            <a:r>
              <a:rPr lang="en-US" sz="2399">
                <a:solidFill>
                  <a:srgbClr val="141414"/>
                </a:solidFill>
                <a:latin typeface="Barlow Medium"/>
              </a:rPr>
              <a:t>Temporal Regularization</a:t>
            </a:r>
          </a:p>
          <a:p>
            <a:pPr>
              <a:lnSpc>
                <a:spcPts val="3600"/>
              </a:lnSpc>
            </a:pPr>
            <a:r>
              <a:rPr lang="en-US" sz="2400">
                <a:solidFill>
                  <a:srgbClr val="141414"/>
                </a:solidFill>
                <a:latin typeface="Barlow Medium"/>
              </a:rPr>
              <a:t>Experiments</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true" flipV="true" rot="0">
            <a:off x="7895433" y="-245053"/>
            <a:ext cx="10727257" cy="10777105"/>
          </a:xfrm>
          <a:prstGeom prst="rect">
            <a:avLst/>
          </a:prstGeom>
        </p:spPr>
      </p:pic>
      <p:sp>
        <p:nvSpPr>
          <p:cNvPr name="TextBox 7" id="7"/>
          <p:cNvSpPr txBox="true"/>
          <p:nvPr/>
        </p:nvSpPr>
        <p:spPr>
          <a:xfrm rot="0">
            <a:off x="16388490" y="8734537"/>
            <a:ext cx="870810" cy="523763"/>
          </a:xfrm>
          <a:prstGeom prst="rect">
            <a:avLst/>
          </a:prstGeom>
        </p:spPr>
        <p:txBody>
          <a:bodyPr anchor="t" rtlCol="false" tIns="0" lIns="0" bIns="0" rIns="0">
            <a:spAutoFit/>
          </a:bodyPr>
          <a:lstStyle/>
          <a:p>
            <a:pPr algn="r">
              <a:lnSpc>
                <a:spcPts val="4200"/>
              </a:lnSpc>
              <a:spcBef>
                <a:spcPct val="0"/>
              </a:spcBef>
            </a:pPr>
            <a:r>
              <a:rPr lang="en-US" sz="3000">
                <a:solidFill>
                  <a:srgbClr val="141414"/>
                </a:solidFill>
                <a:latin typeface="Barlow Bold Bold"/>
              </a:rPr>
              <a:t>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616332" y="2327699"/>
            <a:ext cx="11937346" cy="5972175"/>
          </a:xfrm>
          <a:prstGeom prst="rect">
            <a:avLst/>
          </a:prstGeom>
        </p:spPr>
        <p:txBody>
          <a:bodyPr anchor="t" rtlCol="false" tIns="0" lIns="0" bIns="0" rIns="0">
            <a:spAutoFit/>
          </a:bodyPr>
          <a:lstStyle/>
          <a:p>
            <a:pPr marL="669289" indent="-334645" lvl="1">
              <a:lnSpc>
                <a:spcPts val="4649"/>
              </a:lnSpc>
              <a:buFont typeface="Arial"/>
              <a:buChar char="•"/>
            </a:pPr>
            <a:r>
              <a:rPr lang="en-US" sz="3099" spc="61">
                <a:solidFill>
                  <a:srgbClr val="141414"/>
                </a:solidFill>
                <a:latin typeface="Barlow Medium"/>
              </a:rPr>
              <a:t>Battle</a:t>
            </a:r>
          </a:p>
          <a:p>
            <a:pPr>
              <a:lnSpc>
                <a:spcPts val="4649"/>
              </a:lnSpc>
            </a:pPr>
          </a:p>
          <a:p>
            <a:pPr>
              <a:lnSpc>
                <a:spcPts val="4649"/>
              </a:lnSpc>
            </a:pPr>
          </a:p>
          <a:p>
            <a:pPr>
              <a:lnSpc>
                <a:spcPts val="4649"/>
              </a:lnSpc>
            </a:pPr>
          </a:p>
          <a:p>
            <a:pPr marL="669290" indent="-334645" lvl="1">
              <a:lnSpc>
                <a:spcPts val="4650"/>
              </a:lnSpc>
              <a:buFont typeface="Arial"/>
              <a:buChar char="•"/>
            </a:pPr>
            <a:r>
              <a:rPr lang="en-US" sz="3100" spc="62">
                <a:solidFill>
                  <a:srgbClr val="141414"/>
                </a:solidFill>
                <a:latin typeface="Barlow Medium"/>
              </a:rPr>
              <a:t>Jungle</a:t>
            </a:r>
          </a:p>
          <a:p>
            <a:pPr>
              <a:lnSpc>
                <a:spcPts val="2999"/>
              </a:lnSpc>
            </a:pPr>
          </a:p>
          <a:p>
            <a:pPr>
              <a:lnSpc>
                <a:spcPts val="2999"/>
              </a:lnSpc>
            </a:pPr>
          </a:p>
          <a:p>
            <a:pPr>
              <a:lnSpc>
                <a:spcPts val="2999"/>
              </a:lnSpc>
            </a:pPr>
          </a:p>
          <a:p>
            <a:pPr>
              <a:lnSpc>
                <a:spcPts val="2999"/>
              </a:lnSpc>
            </a:pPr>
          </a:p>
          <a:p>
            <a:pPr marL="669289" indent="-334645" lvl="1">
              <a:lnSpc>
                <a:spcPts val="4649"/>
              </a:lnSpc>
              <a:buFont typeface="Arial"/>
              <a:buChar char="•"/>
            </a:pPr>
            <a:r>
              <a:rPr lang="en-US" sz="3100" spc="62" u="none">
                <a:solidFill>
                  <a:srgbClr val="141414"/>
                </a:solidFill>
                <a:latin typeface="Barlow Medium"/>
              </a:rPr>
              <a:t>Routing</a:t>
            </a:r>
          </a:p>
          <a:p>
            <a:pPr>
              <a:lnSpc>
                <a:spcPts val="4650"/>
              </a:lnSpc>
            </a:pPr>
          </a:p>
          <a:p>
            <a:pPr>
              <a:lnSpc>
                <a:spcPts val="3000"/>
              </a:lnSpc>
            </a:pPr>
          </a:p>
        </p:txBody>
      </p:sp>
      <p:pic>
        <p:nvPicPr>
          <p:cNvPr name="Picture 3" id="3"/>
          <p:cNvPicPr>
            <a:picLocks noChangeAspect="true"/>
          </p:cNvPicPr>
          <p:nvPr/>
        </p:nvPicPr>
        <p:blipFill>
          <a:blip r:embed="rId2"/>
          <a:srcRect l="0" t="0" r="0" b="0"/>
          <a:stretch>
            <a:fillRect/>
          </a:stretch>
        </p:blipFill>
        <p:spPr>
          <a:xfrm flipH="false" flipV="false" rot="0">
            <a:off x="3585878" y="7475099"/>
            <a:ext cx="5516785" cy="255475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3585878" y="2836229"/>
            <a:ext cx="5654009" cy="1794471"/>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3585878" y="5361412"/>
            <a:ext cx="4676242" cy="1580472"/>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2705968" y="1771465"/>
            <a:ext cx="3733301" cy="2859235"/>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2705968" y="4630700"/>
            <a:ext cx="3733301" cy="2768515"/>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12705968" y="7399215"/>
            <a:ext cx="3297282" cy="2706519"/>
          </a:xfrm>
          <a:prstGeom prst="rect">
            <a:avLst/>
          </a:prstGeom>
        </p:spPr>
      </p:pic>
      <p:sp>
        <p:nvSpPr>
          <p:cNvPr name="TextBox 9" id="9"/>
          <p:cNvSpPr txBox="true"/>
          <p:nvPr/>
        </p:nvSpPr>
        <p:spPr>
          <a:xfrm rot="0">
            <a:off x="616332" y="858037"/>
            <a:ext cx="14988122" cy="1178955"/>
          </a:xfrm>
          <a:prstGeom prst="rect">
            <a:avLst/>
          </a:prstGeom>
        </p:spPr>
        <p:txBody>
          <a:bodyPr anchor="t" rtlCol="false" tIns="0" lIns="0" bIns="0" rIns="0">
            <a:spAutoFit/>
          </a:bodyPr>
          <a:lstStyle/>
          <a:p>
            <a:pPr algn="ctr" marL="0" indent="0" lvl="0">
              <a:lnSpc>
                <a:spcPts val="8800"/>
              </a:lnSpc>
              <a:spcBef>
                <a:spcPct val="0"/>
              </a:spcBef>
            </a:pPr>
            <a:r>
              <a:rPr lang="en-US" sz="8800">
                <a:solidFill>
                  <a:srgbClr val="141414"/>
                </a:solidFill>
                <a:latin typeface="Barlow Bold Bold"/>
              </a:rPr>
              <a:t>RESULTS </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616332" y="2567499"/>
            <a:ext cx="11937346" cy="3799658"/>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Proposed Graph Convolutional Reinforcement Learning</a:t>
            </a:r>
          </a:p>
          <a:p>
            <a:pPr>
              <a:lnSpc>
                <a:spcPts val="2999"/>
              </a:lnSpc>
            </a:pPr>
          </a:p>
          <a:p>
            <a:pPr marL="431799" indent="-215900" lvl="1">
              <a:lnSpc>
                <a:spcPts val="2999"/>
              </a:lnSpc>
              <a:buFont typeface="Arial"/>
              <a:buChar char="•"/>
            </a:pPr>
            <a:r>
              <a:rPr lang="en-US" sz="1999" spc="39">
                <a:solidFill>
                  <a:srgbClr val="141414"/>
                </a:solidFill>
                <a:latin typeface="Barlow Medium"/>
              </a:rPr>
              <a:t>DGN adapts to the dynamics of the graph of the multi-agent environment.</a:t>
            </a:r>
          </a:p>
          <a:p>
            <a:pPr>
              <a:lnSpc>
                <a:spcPts val="2999"/>
              </a:lnSpc>
            </a:pPr>
          </a:p>
          <a:p>
            <a:pPr marL="431799" indent="-215900" lvl="1">
              <a:lnSpc>
                <a:spcPts val="2999"/>
              </a:lnSpc>
              <a:buFont typeface="Arial"/>
              <a:buChar char="•"/>
            </a:pPr>
            <a:r>
              <a:rPr lang="en-US" sz="1999" spc="39" u="none">
                <a:solidFill>
                  <a:srgbClr val="141414"/>
                </a:solidFill>
                <a:latin typeface="Barlow Medium"/>
              </a:rPr>
              <a:t>DGN exploits convolution with relation kernels to extract latent features </a:t>
            </a:r>
          </a:p>
          <a:p>
            <a:pPr>
              <a:lnSpc>
                <a:spcPts val="2999"/>
              </a:lnSpc>
            </a:pPr>
            <a:r>
              <a:rPr lang="en-US" sz="1999" spc="39" u="none">
                <a:solidFill>
                  <a:srgbClr val="141414"/>
                </a:solidFill>
                <a:latin typeface="Barlow Medium"/>
              </a:rPr>
              <a:t>from gradually increased receptive fields for learning cooperative strategies.</a:t>
            </a:r>
          </a:p>
          <a:p>
            <a:pPr>
              <a:lnSpc>
                <a:spcPts val="2999"/>
              </a:lnSpc>
            </a:pPr>
          </a:p>
          <a:p>
            <a:pPr>
              <a:lnSpc>
                <a:spcPts val="2999"/>
              </a:lnSpc>
            </a:pPr>
            <a:r>
              <a:rPr lang="en-US" sz="1999" spc="39" u="none">
                <a:solidFill>
                  <a:srgbClr val="141414"/>
                </a:solidFill>
                <a:latin typeface="Barlow Medium"/>
              </a:rPr>
              <a:t>Moreover, the relation representation between agents are temporally </a:t>
            </a:r>
          </a:p>
          <a:p>
            <a:pPr>
              <a:lnSpc>
                <a:spcPts val="2999"/>
              </a:lnSpc>
            </a:pPr>
            <a:r>
              <a:rPr lang="en-US" sz="1999" spc="39" u="none">
                <a:solidFill>
                  <a:srgbClr val="141414"/>
                </a:solidFill>
                <a:latin typeface="Barlow Medium"/>
              </a:rPr>
              <a:t>regularized to make the cooperation more consistent</a:t>
            </a:r>
          </a:p>
          <a:p>
            <a:pPr>
              <a:lnSpc>
                <a:spcPts val="3000"/>
              </a:lnSpc>
            </a:pPr>
          </a:p>
        </p:txBody>
      </p:sp>
      <p:pic>
        <p:nvPicPr>
          <p:cNvPr name="Picture 3" id="3"/>
          <p:cNvPicPr>
            <a:picLocks noChangeAspect="true"/>
          </p:cNvPicPr>
          <p:nvPr/>
        </p:nvPicPr>
        <p:blipFill>
          <a:blip r:embed="rId2"/>
          <a:srcRect l="0" t="0" r="0" b="0"/>
          <a:stretch>
            <a:fillRect/>
          </a:stretch>
        </p:blipFill>
        <p:spPr>
          <a:xfrm flipH="false" flipV="false" rot="0">
            <a:off x="2259495" y="6798262"/>
            <a:ext cx="11701797" cy="3091277"/>
          </a:xfrm>
          <a:prstGeom prst="rect">
            <a:avLst/>
          </a:prstGeom>
        </p:spPr>
      </p:pic>
      <p:sp>
        <p:nvSpPr>
          <p:cNvPr name="TextBox 4" id="4"/>
          <p:cNvSpPr txBox="true"/>
          <p:nvPr/>
        </p:nvSpPr>
        <p:spPr>
          <a:xfrm rot="0">
            <a:off x="616332" y="858037"/>
            <a:ext cx="14988122" cy="1178955"/>
          </a:xfrm>
          <a:prstGeom prst="rect">
            <a:avLst/>
          </a:prstGeom>
        </p:spPr>
        <p:txBody>
          <a:bodyPr anchor="t" rtlCol="false" tIns="0" lIns="0" bIns="0" rIns="0">
            <a:spAutoFit/>
          </a:bodyPr>
          <a:lstStyle/>
          <a:p>
            <a:pPr algn="ctr" marL="0" indent="0" lvl="0">
              <a:lnSpc>
                <a:spcPts val="8800"/>
              </a:lnSpc>
              <a:spcBef>
                <a:spcPct val="0"/>
              </a:spcBef>
            </a:pPr>
            <a:r>
              <a:rPr lang="en-US" sz="8800">
                <a:solidFill>
                  <a:srgbClr val="141414"/>
                </a:solidFill>
                <a:latin typeface="Barlow Bold Bold"/>
              </a:rPr>
              <a:t>CONCLUSION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CDA7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2478224">
            <a:off x="3539902" y="-2459606"/>
            <a:ext cx="18216251" cy="8401286"/>
          </a:xfrm>
          <a:prstGeom prst="rect">
            <a:avLst/>
          </a:prstGeom>
        </p:spPr>
      </p:pic>
      <p:sp>
        <p:nvSpPr>
          <p:cNvPr name="TextBox 3" id="3"/>
          <p:cNvSpPr txBox="true"/>
          <p:nvPr/>
        </p:nvSpPr>
        <p:spPr>
          <a:xfrm rot="0">
            <a:off x="1028700" y="4390273"/>
            <a:ext cx="7533913" cy="1178955"/>
          </a:xfrm>
          <a:prstGeom prst="rect">
            <a:avLst/>
          </a:prstGeom>
        </p:spPr>
        <p:txBody>
          <a:bodyPr anchor="t" rtlCol="false" tIns="0" lIns="0" bIns="0" rIns="0">
            <a:spAutoFit/>
          </a:bodyPr>
          <a:lstStyle/>
          <a:p>
            <a:pPr marL="0" indent="0" lvl="0">
              <a:lnSpc>
                <a:spcPts val="8800"/>
              </a:lnSpc>
              <a:spcBef>
                <a:spcPct val="0"/>
              </a:spcBef>
            </a:pPr>
            <a:r>
              <a:rPr lang="en-US" sz="8800" u="none">
                <a:solidFill>
                  <a:srgbClr val="141414"/>
                </a:solidFill>
                <a:latin typeface="Barlow Bold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0534" t="0" r="30534" b="0"/>
          <a:stretch>
            <a:fillRect/>
          </a:stretch>
        </p:blipFill>
        <p:spPr>
          <a:xfrm flipH="false" flipV="false" rot="0">
            <a:off x="12282572" y="0"/>
            <a:ext cx="6005428" cy="10287000"/>
          </a:xfrm>
          <a:prstGeom prst="rect">
            <a:avLst/>
          </a:prstGeom>
        </p:spPr>
      </p:pic>
      <p:grpSp>
        <p:nvGrpSpPr>
          <p:cNvPr name="Group 3" id="3"/>
          <p:cNvGrpSpPr/>
          <p:nvPr/>
        </p:nvGrpSpPr>
        <p:grpSpPr>
          <a:xfrm rot="0">
            <a:off x="1913588" y="3729805"/>
            <a:ext cx="7983823" cy="2095588"/>
            <a:chOff x="0" y="0"/>
            <a:chExt cx="10645098" cy="2794117"/>
          </a:xfrm>
        </p:grpSpPr>
        <p:sp>
          <p:nvSpPr>
            <p:cNvPr name="TextBox 4" id="4"/>
            <p:cNvSpPr txBox="true"/>
            <p:nvPr/>
          </p:nvSpPr>
          <p:spPr>
            <a:xfrm rot="0">
              <a:off x="0" y="-47625"/>
              <a:ext cx="10645098" cy="569041"/>
            </a:xfrm>
            <a:prstGeom prst="rect">
              <a:avLst/>
            </a:prstGeom>
          </p:spPr>
          <p:txBody>
            <a:bodyPr anchor="t" rtlCol="false" tIns="0" lIns="0" bIns="0" rIns="0">
              <a:spAutoFit/>
            </a:bodyPr>
            <a:lstStyle/>
            <a:p>
              <a:pPr>
                <a:lnSpc>
                  <a:spcPts val="3639"/>
                </a:lnSpc>
              </a:pPr>
            </a:p>
          </p:txBody>
        </p:sp>
        <p:sp>
          <p:nvSpPr>
            <p:cNvPr name="TextBox 5" id="5"/>
            <p:cNvSpPr txBox="true"/>
            <p:nvPr/>
          </p:nvSpPr>
          <p:spPr>
            <a:xfrm rot="0">
              <a:off x="0" y="797478"/>
              <a:ext cx="10645098" cy="1996639"/>
            </a:xfrm>
            <a:prstGeom prst="rect">
              <a:avLst/>
            </a:prstGeom>
          </p:spPr>
          <p:txBody>
            <a:bodyPr anchor="t" rtlCol="false" tIns="0" lIns="0" bIns="0" rIns="0">
              <a:spAutoFit/>
            </a:bodyPr>
            <a:lstStyle/>
            <a:p>
              <a:pPr algn="l" marL="431800" indent="-215900" lvl="1">
                <a:lnSpc>
                  <a:spcPts val="2999"/>
                </a:lnSpc>
                <a:buFont typeface="Arial"/>
                <a:buChar char="•"/>
              </a:pPr>
              <a:r>
                <a:rPr lang="en-US" sz="1999" spc="39">
                  <a:solidFill>
                    <a:srgbClr val="141414"/>
                  </a:solidFill>
                  <a:latin typeface="Barlow Medium"/>
                </a:rPr>
                <a:t>Reinfo</a:t>
              </a:r>
              <a:r>
                <a:rPr lang="en-US" sz="1999" spc="39" u="none">
                  <a:solidFill>
                    <a:srgbClr val="141414"/>
                  </a:solidFill>
                  <a:latin typeface="Barlow Medium"/>
                </a:rPr>
                <a:t>rcement learning (RL) is an area of machine learning concerned with how intelligent agents ought to take actions in an environment in order to maximize the notion of cumulative reward</a:t>
              </a:r>
            </a:p>
          </p:txBody>
        </p:sp>
      </p:grpSp>
      <p:sp>
        <p:nvSpPr>
          <p:cNvPr name="TextBox 6" id="6"/>
          <p:cNvSpPr txBox="true"/>
          <p:nvPr/>
        </p:nvSpPr>
        <p:spPr>
          <a:xfrm rot="0">
            <a:off x="1028700" y="1200150"/>
            <a:ext cx="9753600" cy="2286791"/>
          </a:xfrm>
          <a:prstGeom prst="rect">
            <a:avLst/>
          </a:prstGeom>
        </p:spPr>
        <p:txBody>
          <a:bodyPr anchor="t" rtlCol="false" tIns="0" lIns="0" bIns="0" rIns="0">
            <a:spAutoFit/>
          </a:bodyPr>
          <a:lstStyle/>
          <a:p>
            <a:pPr>
              <a:lnSpc>
                <a:spcPts val="8799"/>
              </a:lnSpc>
            </a:pPr>
            <a:r>
              <a:rPr lang="en-US" sz="8799">
                <a:solidFill>
                  <a:srgbClr val="141414"/>
                </a:solidFill>
                <a:latin typeface="Barlow Bold Bold"/>
              </a:rPr>
              <a:t>REINFORCEMENT</a:t>
            </a:r>
          </a:p>
          <a:p>
            <a:pPr algn="l" marL="0" indent="0" lvl="0">
              <a:lnSpc>
                <a:spcPts val="8799"/>
              </a:lnSpc>
              <a:spcBef>
                <a:spcPct val="0"/>
              </a:spcBef>
            </a:pPr>
            <a:r>
              <a:rPr lang="en-US" sz="8799">
                <a:solidFill>
                  <a:srgbClr val="141414"/>
                </a:solidFill>
                <a:latin typeface="Barlow Bold Bold"/>
              </a:rPr>
              <a:t>LEARNING</a:t>
            </a:r>
          </a:p>
        </p:txBody>
      </p:sp>
      <p:grpSp>
        <p:nvGrpSpPr>
          <p:cNvPr name="Group 7" id="7"/>
          <p:cNvGrpSpPr/>
          <p:nvPr/>
        </p:nvGrpSpPr>
        <p:grpSpPr>
          <a:xfrm rot="0">
            <a:off x="1786195" y="5803217"/>
            <a:ext cx="7983823" cy="1714669"/>
            <a:chOff x="0" y="0"/>
            <a:chExt cx="10645098" cy="2286226"/>
          </a:xfrm>
        </p:grpSpPr>
        <p:sp>
          <p:nvSpPr>
            <p:cNvPr name="TextBox 8" id="8"/>
            <p:cNvSpPr txBox="true"/>
            <p:nvPr/>
          </p:nvSpPr>
          <p:spPr>
            <a:xfrm rot="0">
              <a:off x="0" y="-47625"/>
              <a:ext cx="10645098" cy="569041"/>
            </a:xfrm>
            <a:prstGeom prst="rect">
              <a:avLst/>
            </a:prstGeom>
          </p:spPr>
          <p:txBody>
            <a:bodyPr anchor="t" rtlCol="false" tIns="0" lIns="0" bIns="0" rIns="0">
              <a:spAutoFit/>
            </a:bodyPr>
            <a:lstStyle/>
            <a:p>
              <a:pPr>
                <a:lnSpc>
                  <a:spcPts val="3640"/>
                </a:lnSpc>
              </a:pPr>
            </a:p>
          </p:txBody>
        </p:sp>
        <p:sp>
          <p:nvSpPr>
            <p:cNvPr name="TextBox 9" id="9"/>
            <p:cNvSpPr txBox="true"/>
            <p:nvPr/>
          </p:nvSpPr>
          <p:spPr>
            <a:xfrm rot="0">
              <a:off x="0" y="787953"/>
              <a:ext cx="10645098" cy="1498273"/>
            </a:xfrm>
            <a:prstGeom prst="rect">
              <a:avLst/>
            </a:prstGeom>
          </p:spPr>
          <p:txBody>
            <a:bodyPr anchor="t" rtlCol="false" tIns="0" lIns="0" bIns="0" rIns="0">
              <a:spAutoFit/>
            </a:bodyPr>
            <a:lstStyle/>
            <a:p>
              <a:pPr algn="l" marL="431800" indent="-215900" lvl="1">
                <a:lnSpc>
                  <a:spcPts val="3000"/>
                </a:lnSpc>
                <a:buFont typeface="Arial"/>
                <a:buChar char="•"/>
              </a:pPr>
              <a:r>
                <a:rPr lang="en-US" sz="2000" spc="40">
                  <a:solidFill>
                    <a:srgbClr val="141414"/>
                  </a:solidFill>
                  <a:latin typeface="Barlow Medium"/>
                </a:rPr>
                <a:t>Reinfo</a:t>
              </a:r>
              <a:r>
                <a:rPr lang="en-US" sz="2000" spc="40" u="none">
                  <a:solidFill>
                    <a:srgbClr val="141414"/>
                  </a:solidFill>
                  <a:latin typeface="Barlow Medium"/>
                </a:rPr>
                <a:t>rcement learning is one of three basic machine learning paradigms, alongside supervised learning and unsupervised learning.</a:t>
              </a:r>
            </a:p>
          </p:txBody>
        </p:sp>
      </p:grpSp>
      <p:sp>
        <p:nvSpPr>
          <p:cNvPr name="TextBox 10" id="10"/>
          <p:cNvSpPr txBox="true"/>
          <p:nvPr/>
        </p:nvSpPr>
        <p:spPr>
          <a:xfrm rot="0">
            <a:off x="1786195" y="7893559"/>
            <a:ext cx="7983823" cy="1142755"/>
          </a:xfrm>
          <a:prstGeom prst="rect">
            <a:avLst/>
          </a:prstGeom>
        </p:spPr>
        <p:txBody>
          <a:bodyPr anchor="t" rtlCol="false" tIns="0" lIns="0" bIns="0" rIns="0">
            <a:spAutoFit/>
          </a:bodyPr>
          <a:lstStyle/>
          <a:p>
            <a:pPr algn="l" marL="431800" indent="-215900" lvl="1">
              <a:lnSpc>
                <a:spcPts val="3000"/>
              </a:lnSpc>
              <a:buFont typeface="Arial"/>
              <a:buChar char="•"/>
            </a:pPr>
            <a:r>
              <a:rPr lang="en-US" sz="2000" spc="40">
                <a:solidFill>
                  <a:srgbClr val="141414"/>
                </a:solidFill>
                <a:latin typeface="Barlow Medium"/>
              </a:rPr>
              <a:t>Reinfo</a:t>
            </a:r>
            <a:r>
              <a:rPr lang="en-US" sz="2000" spc="40" u="none">
                <a:solidFill>
                  <a:srgbClr val="141414"/>
                </a:solidFill>
                <a:latin typeface="Barlow Medium"/>
              </a:rPr>
              <a:t>rcement learning differs from supervised learning in not needing labeled input/output pairs to be presented, and in not needing sub-optimal actions to be explicitly corrected.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96495" y="1541999"/>
            <a:ext cx="8062805" cy="554485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38421" y="1541999"/>
            <a:ext cx="8605579" cy="3314377"/>
          </a:xfrm>
          <a:prstGeom prst="rect">
            <a:avLst/>
          </a:prstGeom>
        </p:spPr>
      </p:pic>
      <p:sp>
        <p:nvSpPr>
          <p:cNvPr name="TextBox 4" id="4"/>
          <p:cNvSpPr txBox="true"/>
          <p:nvPr/>
        </p:nvSpPr>
        <p:spPr>
          <a:xfrm rot="0">
            <a:off x="1086305" y="5837807"/>
            <a:ext cx="8057695" cy="2450465"/>
          </a:xfrm>
          <a:prstGeom prst="rect">
            <a:avLst/>
          </a:prstGeom>
        </p:spPr>
        <p:txBody>
          <a:bodyPr anchor="t" rtlCol="false" tIns="0" lIns="0" bIns="0" rIns="0">
            <a:spAutoFit/>
          </a:bodyPr>
          <a:lstStyle/>
          <a:p>
            <a:pPr marL="431800" indent="-215900" lvl="1">
              <a:lnSpc>
                <a:spcPts val="2800"/>
              </a:lnSpc>
              <a:buFont typeface="Arial"/>
              <a:buChar char="•"/>
            </a:pPr>
            <a:r>
              <a:rPr lang="en-US" sz="2000" spc="-6">
                <a:solidFill>
                  <a:srgbClr val="000000"/>
                </a:solidFill>
                <a:latin typeface="Open Sans Light Bold"/>
              </a:rPr>
              <a:t>Environment</a:t>
            </a:r>
            <a:r>
              <a:rPr lang="en-US" sz="2000">
                <a:solidFill>
                  <a:srgbClr val="000000"/>
                </a:solidFill>
                <a:latin typeface="Open Sans Light Bold"/>
              </a:rPr>
              <a:t> — Physical world in which the agent operates</a:t>
            </a:r>
          </a:p>
          <a:p>
            <a:pPr marL="431800" indent="-215900" lvl="1">
              <a:lnSpc>
                <a:spcPts val="2800"/>
              </a:lnSpc>
              <a:buFont typeface="Arial"/>
              <a:buChar char="•"/>
            </a:pPr>
            <a:r>
              <a:rPr lang="en-US" sz="2000">
                <a:solidFill>
                  <a:srgbClr val="000000"/>
                </a:solidFill>
                <a:latin typeface="Open Sans Light Bold"/>
              </a:rPr>
              <a:t>State — Current situation of the agent</a:t>
            </a:r>
          </a:p>
          <a:p>
            <a:pPr marL="431800" indent="-215900" lvl="1">
              <a:lnSpc>
                <a:spcPts val="2800"/>
              </a:lnSpc>
              <a:buFont typeface="Arial"/>
              <a:buChar char="•"/>
            </a:pPr>
            <a:r>
              <a:rPr lang="en-US" sz="2000">
                <a:solidFill>
                  <a:srgbClr val="000000"/>
                </a:solidFill>
                <a:latin typeface="Open Sans Light Bold"/>
              </a:rPr>
              <a:t>Reward — Feedback from the environment</a:t>
            </a:r>
          </a:p>
          <a:p>
            <a:pPr marL="431800" indent="-215900" lvl="1">
              <a:lnSpc>
                <a:spcPts val="2800"/>
              </a:lnSpc>
              <a:buFont typeface="Arial"/>
              <a:buChar char="•"/>
            </a:pPr>
            <a:r>
              <a:rPr lang="en-US" sz="2000">
                <a:solidFill>
                  <a:srgbClr val="000000"/>
                </a:solidFill>
                <a:latin typeface="Open Sans Light Bold"/>
              </a:rPr>
              <a:t>Policy — Method to map agent’s state to actions</a:t>
            </a:r>
          </a:p>
          <a:p>
            <a:pPr marL="431800" indent="-215900" lvl="1">
              <a:lnSpc>
                <a:spcPts val="2800"/>
              </a:lnSpc>
              <a:buFont typeface="Arial"/>
              <a:buChar char="•"/>
            </a:pPr>
            <a:r>
              <a:rPr lang="en-US" sz="2000">
                <a:solidFill>
                  <a:srgbClr val="000000"/>
                </a:solidFill>
                <a:latin typeface="Open Sans Light Bold"/>
              </a:rPr>
              <a:t>Value — Future reward that an agent would receive by taking an action in a particular state</a:t>
            </a:r>
          </a:p>
          <a:p>
            <a:pPr algn="ctr">
              <a:lnSpc>
                <a:spcPts val="28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986741" y="1830285"/>
            <a:ext cx="11301259" cy="5791895"/>
          </a:xfrm>
          <a:prstGeom prst="rect">
            <a:avLst/>
          </a:prstGeom>
        </p:spPr>
      </p:pic>
      <p:sp>
        <p:nvSpPr>
          <p:cNvPr name="TextBox 3" id="3"/>
          <p:cNvSpPr txBox="true"/>
          <p:nvPr/>
        </p:nvSpPr>
        <p:spPr>
          <a:xfrm rot="0">
            <a:off x="0" y="2896797"/>
            <a:ext cx="7157800" cy="4194175"/>
          </a:xfrm>
          <a:prstGeom prst="rect">
            <a:avLst/>
          </a:prstGeom>
        </p:spPr>
        <p:txBody>
          <a:bodyPr anchor="t" rtlCol="false" tIns="0" lIns="0" bIns="0" rIns="0">
            <a:spAutoFit/>
          </a:bodyPr>
          <a:lstStyle/>
          <a:p>
            <a:pPr algn="just" marL="734059" indent="-367030" lvl="1">
              <a:lnSpc>
                <a:spcPts val="4759"/>
              </a:lnSpc>
              <a:buFont typeface="Arial"/>
              <a:buChar char="•"/>
            </a:pPr>
            <a:r>
              <a:rPr lang="en-US" sz="3400">
                <a:solidFill>
                  <a:srgbClr val="000000"/>
                </a:solidFill>
                <a:latin typeface="Open Sans Light Bold"/>
              </a:rPr>
              <a:t>Monte Carlo Methods</a:t>
            </a:r>
          </a:p>
          <a:p>
            <a:pPr algn="just" marL="734059" indent="-367030" lvl="1">
              <a:lnSpc>
                <a:spcPts val="4759"/>
              </a:lnSpc>
              <a:buFont typeface="Arial"/>
              <a:buChar char="•"/>
            </a:pPr>
            <a:r>
              <a:rPr lang="en-US" sz="3399">
                <a:solidFill>
                  <a:srgbClr val="000000"/>
                </a:solidFill>
                <a:latin typeface="Open Sans Light Bold"/>
              </a:rPr>
              <a:t>Temporal Difference Methods</a:t>
            </a:r>
          </a:p>
          <a:p>
            <a:pPr algn="just" marL="734059" indent="-367030" lvl="1">
              <a:lnSpc>
                <a:spcPts val="4759"/>
              </a:lnSpc>
              <a:buFont typeface="Arial"/>
              <a:buChar char="•"/>
            </a:pPr>
            <a:r>
              <a:rPr lang="en-US" sz="3399">
                <a:solidFill>
                  <a:srgbClr val="000000"/>
                </a:solidFill>
                <a:latin typeface="Open Sans Light Bold"/>
              </a:rPr>
              <a:t>Value-Based Methods</a:t>
            </a:r>
          </a:p>
          <a:p>
            <a:pPr algn="just">
              <a:lnSpc>
                <a:spcPts val="4759"/>
              </a:lnSpc>
            </a:pPr>
            <a:r>
              <a:rPr lang="en-US" sz="3399">
                <a:solidFill>
                  <a:srgbClr val="000000"/>
                </a:solidFill>
                <a:latin typeface="Open Sans Light"/>
              </a:rPr>
              <a:t>Deep Q Learning</a:t>
            </a:r>
          </a:p>
          <a:p>
            <a:pPr algn="just">
              <a:lnSpc>
                <a:spcPts val="4759"/>
              </a:lnSpc>
            </a:pPr>
            <a:r>
              <a:rPr lang="en-US" sz="3399">
                <a:solidFill>
                  <a:srgbClr val="000000"/>
                </a:solidFill>
                <a:latin typeface="Open Sans Light"/>
              </a:rPr>
              <a:t>   4. </a:t>
            </a:r>
            <a:r>
              <a:rPr lang="en-US" sz="3399">
                <a:solidFill>
                  <a:srgbClr val="000000"/>
                </a:solidFill>
                <a:latin typeface="Open Sans Light Bold"/>
              </a:rPr>
              <a:t>Policy-Based Methods</a:t>
            </a:r>
          </a:p>
          <a:p>
            <a:pPr algn="just">
              <a:lnSpc>
                <a:spcPts val="4759"/>
              </a:lnSpc>
            </a:pPr>
            <a:r>
              <a:rPr lang="en-US" sz="3399">
                <a:solidFill>
                  <a:srgbClr val="000000"/>
                </a:solidFill>
                <a:latin typeface="Open Sans Light"/>
              </a:rPr>
              <a:t>Deep Deterministic </a:t>
            </a:r>
          </a:p>
          <a:p>
            <a:pPr algn="just">
              <a:lnSpc>
                <a:spcPts val="4759"/>
              </a:lnSpc>
            </a:pPr>
            <a:r>
              <a:rPr lang="en-US" sz="3399">
                <a:solidFill>
                  <a:srgbClr val="000000"/>
                </a:solidFill>
                <a:latin typeface="Open Sans Light"/>
              </a:rPr>
              <a:t>Policy Gradient</a:t>
            </a:r>
          </a:p>
        </p:txBody>
      </p:sp>
      <p:sp>
        <p:nvSpPr>
          <p:cNvPr name="TextBox 4" id="4"/>
          <p:cNvSpPr txBox="true"/>
          <p:nvPr/>
        </p:nvSpPr>
        <p:spPr>
          <a:xfrm rot="0">
            <a:off x="887177" y="250190"/>
            <a:ext cx="15691601" cy="1385570"/>
          </a:xfrm>
          <a:prstGeom prst="rect">
            <a:avLst/>
          </a:prstGeom>
        </p:spPr>
        <p:txBody>
          <a:bodyPr anchor="t" rtlCol="false" tIns="0" lIns="0" bIns="0" rIns="0">
            <a:spAutoFit/>
          </a:bodyPr>
          <a:lstStyle/>
          <a:p>
            <a:pPr>
              <a:lnSpc>
                <a:spcPts val="11200"/>
              </a:lnSpc>
            </a:pPr>
            <a:r>
              <a:rPr lang="en-US" sz="8000">
                <a:solidFill>
                  <a:srgbClr val="000000"/>
                </a:solidFill>
                <a:latin typeface="Barlow Bold"/>
              </a:rPr>
              <a:t>Popular RL Algorithms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965782" y="1162050"/>
            <a:ext cx="8125996" cy="1083310"/>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141414"/>
                </a:solidFill>
                <a:latin typeface="Barlow Bold Bold"/>
              </a:rPr>
              <a:t>MULTI-AGENT RL</a:t>
            </a:r>
          </a:p>
        </p:txBody>
      </p:sp>
      <p:grpSp>
        <p:nvGrpSpPr>
          <p:cNvPr name="Group 3" id="3"/>
          <p:cNvGrpSpPr/>
          <p:nvPr/>
        </p:nvGrpSpPr>
        <p:grpSpPr>
          <a:xfrm rot="0">
            <a:off x="10144170" y="3358172"/>
            <a:ext cx="7293518" cy="6038874"/>
            <a:chOff x="0" y="0"/>
            <a:chExt cx="9724691" cy="8051832"/>
          </a:xfrm>
        </p:grpSpPr>
        <p:sp>
          <p:nvSpPr>
            <p:cNvPr name="TextBox 4" id="4"/>
            <p:cNvSpPr txBox="true"/>
            <p:nvPr/>
          </p:nvSpPr>
          <p:spPr>
            <a:xfrm rot="0">
              <a:off x="0" y="-66675"/>
              <a:ext cx="9724691" cy="3012421"/>
            </a:xfrm>
            <a:prstGeom prst="rect">
              <a:avLst/>
            </a:prstGeom>
          </p:spPr>
          <p:txBody>
            <a:bodyPr anchor="t" rtlCol="false" tIns="0" lIns="0" bIns="0" rIns="0">
              <a:spAutoFit/>
            </a:bodyPr>
            <a:lstStyle/>
            <a:p>
              <a:pPr marL="431799" indent="-215900" lvl="1">
                <a:lnSpc>
                  <a:spcPts val="2999"/>
                </a:lnSpc>
                <a:buFont typeface="Arial"/>
                <a:buChar char="•"/>
              </a:pPr>
              <a:r>
                <a:rPr lang="en-US" sz="1999" spc="39">
                  <a:solidFill>
                    <a:srgbClr val="141414"/>
                  </a:solidFill>
                  <a:latin typeface="Barlow Medium"/>
                </a:rPr>
                <a:t>Amongst the various domains of Artificial Intelligence (AI) research being advanced at the moment, one domain has become critical to the broader success of artificial intelligence, while still in its infancy. It’s called multi-agent reinforcement learning.</a:t>
              </a:r>
            </a:p>
            <a:p>
              <a:pPr algn="l" marL="0" indent="0" lvl="0">
                <a:lnSpc>
                  <a:spcPts val="3000"/>
                </a:lnSpc>
                <a:spcBef>
                  <a:spcPct val="0"/>
                </a:spcBef>
              </a:pPr>
            </a:p>
          </p:txBody>
        </p:sp>
        <p:sp>
          <p:nvSpPr>
            <p:cNvPr name="TextBox 5" id="5"/>
            <p:cNvSpPr txBox="true"/>
            <p:nvPr/>
          </p:nvSpPr>
          <p:spPr>
            <a:xfrm rot="0">
              <a:off x="0" y="4254462"/>
              <a:ext cx="9724691" cy="1498273"/>
            </a:xfrm>
            <a:prstGeom prst="rect">
              <a:avLst/>
            </a:prstGeom>
          </p:spPr>
          <p:txBody>
            <a:bodyPr anchor="t" rtlCol="false" tIns="0" lIns="0" bIns="0" rIns="0">
              <a:spAutoFit/>
            </a:bodyPr>
            <a:lstStyle/>
            <a:p>
              <a:pPr algn="l" marL="431800" indent="-215900" lvl="1">
                <a:lnSpc>
                  <a:spcPts val="3000"/>
                </a:lnSpc>
                <a:buFont typeface="Arial"/>
                <a:buChar char="•"/>
              </a:pPr>
              <a:r>
                <a:rPr lang="en-US" sz="1999" spc="39">
                  <a:solidFill>
                    <a:srgbClr val="141414"/>
                  </a:solidFill>
                  <a:latin typeface="Barlow Medium"/>
                </a:rPr>
                <a:t>Multi-agent reinforcement learning is the study of numerous artificial intelligence agents cohabitating in an environment, often collaborating toward some end goal. </a:t>
              </a:r>
            </a:p>
          </p:txBody>
        </p:sp>
        <p:sp>
          <p:nvSpPr>
            <p:cNvPr name="TextBox 6" id="6"/>
            <p:cNvSpPr txBox="true"/>
            <p:nvPr/>
          </p:nvSpPr>
          <p:spPr>
            <a:xfrm rot="0">
              <a:off x="0" y="7061450"/>
              <a:ext cx="9724691" cy="990382"/>
            </a:xfrm>
            <a:prstGeom prst="rect">
              <a:avLst/>
            </a:prstGeom>
          </p:spPr>
          <p:txBody>
            <a:bodyPr anchor="t" rtlCol="false" tIns="0" lIns="0" bIns="0" rIns="0">
              <a:spAutoFit/>
            </a:bodyPr>
            <a:lstStyle/>
            <a:p>
              <a:pPr algn="l" marL="431800" indent="-215900" lvl="1">
                <a:lnSpc>
                  <a:spcPts val="3000"/>
                </a:lnSpc>
                <a:buFont typeface="Arial"/>
                <a:buChar char="•"/>
              </a:pPr>
              <a:r>
                <a:rPr lang="en-US" sz="2000" spc="40" u="none">
                  <a:solidFill>
                    <a:srgbClr val="141414"/>
                  </a:solidFill>
                  <a:latin typeface="Barlow Medium"/>
                </a:rPr>
                <a:t>derives inspiration from other social structures in the animal kingdom. It also draws heavily on game theory.</a:t>
              </a:r>
            </a:p>
          </p:txBody>
        </p:sp>
      </p:grpSp>
      <p:pic>
        <p:nvPicPr>
          <p:cNvPr name="Picture 7" id="7"/>
          <p:cNvPicPr>
            <a:picLocks noChangeAspect="true"/>
          </p:cNvPicPr>
          <p:nvPr/>
        </p:nvPicPr>
        <p:blipFill>
          <a:blip r:embed="rId2"/>
          <a:srcRect l="0" t="12453" r="0" b="12453"/>
          <a:stretch>
            <a:fillRect/>
          </a:stretch>
        </p:blipFill>
        <p:spPr>
          <a:xfrm flipH="false" flipV="false" rot="0">
            <a:off x="0" y="0"/>
            <a:ext cx="9144000" cy="102870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75" t="3888" r="0" b="57939"/>
          <a:stretch>
            <a:fillRect/>
          </a:stretch>
        </p:blipFill>
        <p:spPr>
          <a:xfrm flipH="false" flipV="false" rot="0">
            <a:off x="0" y="-57150"/>
            <a:ext cx="18288000" cy="4671591"/>
          </a:xfrm>
          <a:prstGeom prst="rect">
            <a:avLst/>
          </a:prstGeom>
        </p:spPr>
      </p:pic>
      <p:grpSp>
        <p:nvGrpSpPr>
          <p:cNvPr name="Group 3" id="3"/>
          <p:cNvGrpSpPr/>
          <p:nvPr/>
        </p:nvGrpSpPr>
        <p:grpSpPr>
          <a:xfrm rot="0">
            <a:off x="590497" y="4863314"/>
            <a:ext cx="13815468" cy="5423686"/>
            <a:chOff x="0" y="0"/>
            <a:chExt cx="18420624" cy="7231582"/>
          </a:xfrm>
        </p:grpSpPr>
        <p:sp>
          <p:nvSpPr>
            <p:cNvPr name="TextBox 4" id="4"/>
            <p:cNvSpPr txBox="true"/>
            <p:nvPr/>
          </p:nvSpPr>
          <p:spPr>
            <a:xfrm rot="0">
              <a:off x="0" y="-66675"/>
              <a:ext cx="18420624" cy="791240"/>
            </a:xfrm>
            <a:prstGeom prst="rect">
              <a:avLst/>
            </a:prstGeom>
          </p:spPr>
          <p:txBody>
            <a:bodyPr anchor="t" rtlCol="false" tIns="0" lIns="0" bIns="0" rIns="0">
              <a:spAutoFit/>
            </a:bodyPr>
            <a:lstStyle/>
            <a:p>
              <a:pPr>
                <a:lnSpc>
                  <a:spcPts val="5040"/>
                </a:lnSpc>
                <a:spcBef>
                  <a:spcPct val="0"/>
                </a:spcBef>
              </a:pPr>
            </a:p>
          </p:txBody>
        </p:sp>
        <p:sp>
          <p:nvSpPr>
            <p:cNvPr name="TextBox 5" id="5"/>
            <p:cNvSpPr txBox="true"/>
            <p:nvPr/>
          </p:nvSpPr>
          <p:spPr>
            <a:xfrm rot="0">
              <a:off x="0" y="1182609"/>
              <a:ext cx="18420624" cy="6048973"/>
            </a:xfrm>
            <a:prstGeom prst="rect">
              <a:avLst/>
            </a:prstGeom>
          </p:spPr>
          <p:txBody>
            <a:bodyPr anchor="t" rtlCol="false" tIns="0" lIns="0" bIns="0" rIns="0">
              <a:spAutoFit/>
            </a:bodyPr>
            <a:lstStyle/>
            <a:p>
              <a:pPr marL="518160" indent="-259080" lvl="1">
                <a:lnSpc>
                  <a:spcPts val="3599"/>
                </a:lnSpc>
                <a:buFont typeface="Arial"/>
                <a:buChar char="•"/>
              </a:pPr>
              <a:r>
                <a:rPr lang="en-US" sz="2400">
                  <a:solidFill>
                    <a:srgbClr val="141414"/>
                  </a:solidFill>
                  <a:latin typeface="Barlow Medium"/>
                </a:rPr>
                <a:t>Multi-agent systems can be used to model many complex problems of today’s society, such as urban and air traffic control, multi-robot coordination, distributed sensing, and energy distribution.</a:t>
              </a:r>
            </a:p>
            <a:p>
              <a:pPr>
                <a:lnSpc>
                  <a:spcPts val="3599"/>
                </a:lnSpc>
              </a:pPr>
            </a:p>
            <a:p>
              <a:pPr marL="518160" indent="-259080" lvl="1">
                <a:lnSpc>
                  <a:spcPts val="3599"/>
                </a:lnSpc>
                <a:buFont typeface="Arial"/>
                <a:buChar char="•"/>
              </a:pPr>
              <a:r>
                <a:rPr lang="en-US" sz="2399">
                  <a:solidFill>
                    <a:srgbClr val="141414"/>
                  </a:solidFill>
                  <a:latin typeface="Barlow Medium"/>
                </a:rPr>
                <a:t>More critical reasons for the research community to focus on multi-agent reinforcement learning: the role of sociability in increasing a species intelligence for the safe development of artificial intelligence</a:t>
              </a:r>
            </a:p>
            <a:p>
              <a:pPr>
                <a:lnSpc>
                  <a:spcPts val="3599"/>
                </a:lnSpc>
              </a:pPr>
            </a:p>
            <a:p>
              <a:pPr marL="518160" indent="-259080" lvl="1">
                <a:lnSpc>
                  <a:spcPts val="3600"/>
                </a:lnSpc>
                <a:buFont typeface="Arial"/>
                <a:buChar char="•"/>
              </a:pPr>
              <a:r>
                <a:rPr lang="en-US" sz="2399">
                  <a:solidFill>
                    <a:srgbClr val="141414"/>
                  </a:solidFill>
                  <a:latin typeface="Barlow Medium"/>
                </a:rPr>
                <a:t>If we’re working toward advancing artificial intelligence, it reasonable to posit that the same sort of sociability that is so fundamental to our own intelligence will be important to advancing artificial intelligence.</a:t>
              </a:r>
            </a:p>
          </p:txBody>
        </p:sp>
      </p:grpSp>
      <p:sp>
        <p:nvSpPr>
          <p:cNvPr name="TextBox 6" id="6"/>
          <p:cNvSpPr txBox="true"/>
          <p:nvPr/>
        </p:nvSpPr>
        <p:spPr>
          <a:xfrm rot="0">
            <a:off x="590497" y="4747791"/>
            <a:ext cx="11178414" cy="1083310"/>
          </a:xfrm>
          <a:prstGeom prst="rect">
            <a:avLst/>
          </a:prstGeom>
        </p:spPr>
        <p:txBody>
          <a:bodyPr anchor="t" rtlCol="false" tIns="0" lIns="0" bIns="0" rIns="0">
            <a:spAutoFit/>
          </a:bodyPr>
          <a:lstStyle/>
          <a:p>
            <a:pPr algn="l" marL="0" indent="0" lvl="0">
              <a:lnSpc>
                <a:spcPts val="8000"/>
              </a:lnSpc>
              <a:spcBef>
                <a:spcPct val="0"/>
              </a:spcBef>
            </a:pPr>
            <a:r>
              <a:rPr lang="en-US" sz="8000">
                <a:solidFill>
                  <a:srgbClr val="141414"/>
                </a:solidFill>
                <a:latin typeface="Barlow Bold Bold"/>
              </a:rPr>
              <a:t>IMPORTANCE OF MARL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289446" y="2036992"/>
            <a:ext cx="6790392" cy="5527379"/>
          </a:xfrm>
          <a:prstGeom prst="rect">
            <a:avLst/>
          </a:prstGeom>
        </p:spPr>
      </p:pic>
      <p:sp>
        <p:nvSpPr>
          <p:cNvPr name="TextBox 3" id="3"/>
          <p:cNvSpPr txBox="true"/>
          <p:nvPr/>
        </p:nvSpPr>
        <p:spPr>
          <a:xfrm rot="0">
            <a:off x="616332" y="858037"/>
            <a:ext cx="14988122" cy="1178955"/>
          </a:xfrm>
          <a:prstGeom prst="rect">
            <a:avLst/>
          </a:prstGeom>
        </p:spPr>
        <p:txBody>
          <a:bodyPr anchor="t" rtlCol="false" tIns="0" lIns="0" bIns="0" rIns="0">
            <a:spAutoFit/>
          </a:bodyPr>
          <a:lstStyle/>
          <a:p>
            <a:pPr marL="0" indent="0" lvl="0">
              <a:lnSpc>
                <a:spcPts val="8800"/>
              </a:lnSpc>
              <a:spcBef>
                <a:spcPct val="0"/>
              </a:spcBef>
            </a:pPr>
            <a:r>
              <a:rPr lang="en-US" sz="8800">
                <a:solidFill>
                  <a:srgbClr val="141414"/>
                </a:solidFill>
                <a:latin typeface="Barlow Bold Bold"/>
              </a:rPr>
              <a:t>MADDPG ALGORITHM</a:t>
            </a:r>
          </a:p>
        </p:txBody>
      </p:sp>
      <p:sp>
        <p:nvSpPr>
          <p:cNvPr name="TextBox 4" id="4"/>
          <p:cNvSpPr txBox="true"/>
          <p:nvPr/>
        </p:nvSpPr>
        <p:spPr>
          <a:xfrm rot="0">
            <a:off x="616332" y="3645743"/>
            <a:ext cx="16813287" cy="752312"/>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An acto</a:t>
            </a:r>
            <a:r>
              <a:rPr lang="en-US" sz="2000" spc="40" u="none">
                <a:solidFill>
                  <a:srgbClr val="141414"/>
                </a:solidFill>
                <a:latin typeface="Barlow Medium"/>
              </a:rPr>
              <a:t>r-network that uses local observations for deterministic actions </a:t>
            </a:r>
          </a:p>
          <a:p>
            <a:pPr algn="l" marL="0" indent="0" lvl="0">
              <a:lnSpc>
                <a:spcPts val="3000"/>
              </a:lnSpc>
              <a:spcBef>
                <a:spcPct val="0"/>
              </a:spcBef>
            </a:pPr>
            <a:r>
              <a:rPr lang="en-US" sz="2000" spc="40" u="none">
                <a:solidFill>
                  <a:srgbClr val="141414"/>
                </a:solidFill>
                <a:latin typeface="Barlow Medium"/>
              </a:rPr>
              <a:t>A critic-network that uses joint states action pairs to estimate Q-values</a:t>
            </a:r>
          </a:p>
        </p:txBody>
      </p:sp>
      <p:sp>
        <p:nvSpPr>
          <p:cNvPr name="TextBox 5" id="5"/>
          <p:cNvSpPr txBox="true"/>
          <p:nvPr/>
        </p:nvSpPr>
        <p:spPr>
          <a:xfrm rot="0">
            <a:off x="616332" y="2356274"/>
            <a:ext cx="11937346" cy="752312"/>
          </a:xfrm>
          <a:prstGeom prst="rect">
            <a:avLst/>
          </a:prstGeom>
        </p:spPr>
        <p:txBody>
          <a:bodyPr anchor="t" rtlCol="false" tIns="0" lIns="0" bIns="0" rIns="0">
            <a:spAutoFit/>
          </a:bodyPr>
          <a:lstStyle/>
          <a:p>
            <a:pPr marL="431799" indent="-215900" lvl="1">
              <a:lnSpc>
                <a:spcPts val="2999"/>
              </a:lnSpc>
              <a:buFont typeface="Arial"/>
              <a:buChar char="•"/>
            </a:pPr>
            <a:r>
              <a:rPr lang="en-US" sz="2000" spc="40">
                <a:solidFill>
                  <a:srgbClr val="141414"/>
                </a:solidFill>
                <a:latin typeface="Barlow Medium"/>
              </a:rPr>
              <a:t>Ac</a:t>
            </a:r>
            <a:r>
              <a:rPr lang="en-US" sz="2000" spc="40" u="none">
                <a:solidFill>
                  <a:srgbClr val="141414"/>
                </a:solidFill>
                <a:latin typeface="Barlow Medium"/>
              </a:rPr>
              <a:t>tor-Critic model. Wherein two separate neural networks, </a:t>
            </a:r>
          </a:p>
          <a:p>
            <a:pPr marL="0" indent="0" lvl="0">
              <a:lnSpc>
                <a:spcPts val="3000"/>
              </a:lnSpc>
              <a:spcBef>
                <a:spcPct val="0"/>
              </a:spcBef>
            </a:pPr>
            <a:r>
              <a:rPr lang="en-US" sz="2000" spc="40" u="none">
                <a:solidFill>
                  <a:srgbClr val="141414"/>
                </a:solidFill>
                <a:latin typeface="Barlow Medium"/>
              </a:rPr>
              <a:t>one the actor and the other the critic.</a:t>
            </a:r>
          </a:p>
        </p:txBody>
      </p:sp>
      <p:sp>
        <p:nvSpPr>
          <p:cNvPr name="TextBox 6" id="6"/>
          <p:cNvSpPr txBox="true"/>
          <p:nvPr/>
        </p:nvSpPr>
        <p:spPr>
          <a:xfrm rot="0">
            <a:off x="616332" y="4724482"/>
            <a:ext cx="9523511" cy="761837"/>
          </a:xfrm>
          <a:prstGeom prst="rect">
            <a:avLst/>
          </a:prstGeom>
        </p:spPr>
        <p:txBody>
          <a:bodyPr anchor="t" rtlCol="false" tIns="0" lIns="0" bIns="0" rIns="0">
            <a:spAutoFit/>
          </a:bodyPr>
          <a:lstStyle/>
          <a:p>
            <a:pPr marL="431800" indent="-215900" lvl="1">
              <a:lnSpc>
                <a:spcPts val="3000"/>
              </a:lnSpc>
              <a:buFont typeface="Arial"/>
              <a:buChar char="•"/>
            </a:pPr>
            <a:r>
              <a:rPr lang="en-US" sz="2000" spc="40">
                <a:solidFill>
                  <a:srgbClr val="141414"/>
                </a:solidFill>
                <a:latin typeface="Barlow Medium"/>
              </a:rPr>
              <a:t>But in MADD</a:t>
            </a:r>
            <a:r>
              <a:rPr lang="en-US" sz="2000" spc="40" u="none">
                <a:solidFill>
                  <a:srgbClr val="141414"/>
                </a:solidFill>
                <a:latin typeface="Barlow Medium"/>
              </a:rPr>
              <a:t>PG, there is a joint critic network for all agents but individual action networks. This enables the Multi-agent system to learn a joint Q-Value</a:t>
            </a:r>
          </a:p>
        </p:txBody>
      </p:sp>
      <p:grpSp>
        <p:nvGrpSpPr>
          <p:cNvPr name="Group 7" id="7"/>
          <p:cNvGrpSpPr/>
          <p:nvPr/>
        </p:nvGrpSpPr>
        <p:grpSpPr>
          <a:xfrm rot="0">
            <a:off x="616332" y="6040057"/>
            <a:ext cx="9523511" cy="1710052"/>
            <a:chOff x="0" y="0"/>
            <a:chExt cx="12698015" cy="2280070"/>
          </a:xfrm>
        </p:grpSpPr>
        <p:sp>
          <p:nvSpPr>
            <p:cNvPr name="TextBox 8" id="8"/>
            <p:cNvSpPr txBox="true"/>
            <p:nvPr/>
          </p:nvSpPr>
          <p:spPr>
            <a:xfrm rot="0">
              <a:off x="0" y="-47625"/>
              <a:ext cx="12698015" cy="569041"/>
            </a:xfrm>
            <a:prstGeom prst="rect">
              <a:avLst/>
            </a:prstGeom>
          </p:spPr>
          <p:txBody>
            <a:bodyPr anchor="t" rtlCol="false" tIns="0" lIns="0" bIns="0" rIns="0">
              <a:spAutoFit/>
            </a:bodyPr>
            <a:lstStyle/>
            <a:p>
              <a:pPr>
                <a:lnSpc>
                  <a:spcPts val="3640"/>
                </a:lnSpc>
              </a:pPr>
              <a:r>
                <a:rPr lang="en-US" sz="2600">
                  <a:solidFill>
                    <a:srgbClr val="283EFF"/>
                  </a:solidFill>
                  <a:latin typeface="Barlow Medium"/>
                </a:rPr>
                <a:t>Disadvantages</a:t>
              </a:r>
            </a:p>
          </p:txBody>
        </p:sp>
        <p:sp>
          <p:nvSpPr>
            <p:cNvPr name="TextBox 9" id="9"/>
            <p:cNvSpPr txBox="true"/>
            <p:nvPr/>
          </p:nvSpPr>
          <p:spPr>
            <a:xfrm rot="0">
              <a:off x="0" y="781796"/>
              <a:ext cx="12698015" cy="1498273"/>
            </a:xfrm>
            <a:prstGeom prst="rect">
              <a:avLst/>
            </a:prstGeom>
          </p:spPr>
          <p:txBody>
            <a:bodyPr anchor="t" rtlCol="false" tIns="0" lIns="0" bIns="0" rIns="0">
              <a:spAutoFit/>
            </a:bodyPr>
            <a:lstStyle/>
            <a:p>
              <a:pPr algn="ctr" marL="0" indent="0" lvl="0">
                <a:lnSpc>
                  <a:spcPts val="3000"/>
                </a:lnSpc>
                <a:spcBef>
                  <a:spcPct val="0"/>
                </a:spcBef>
              </a:pPr>
              <a:r>
                <a:rPr lang="en-US" sz="2000" spc="40">
                  <a:solidFill>
                    <a:srgbClr val="141414"/>
                  </a:solidFill>
                  <a:latin typeface="Barlow Medium"/>
                </a:rPr>
                <a:t>But </a:t>
              </a:r>
              <a:r>
                <a:rPr lang="en-US" sz="2000" spc="40" u="none">
                  <a:solidFill>
                    <a:srgbClr val="141414"/>
                  </a:solidFill>
                  <a:latin typeface="Barlow Medium"/>
                </a:rPr>
                <a:t>there are a few issues with this system, Namely, Communication among all agents makes it hard to extract valuable information for cooperation, while communication with only nearby agents may restrain the range of cooperation.</a:t>
              </a: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828800" y="143510"/>
            <a:ext cx="7569518" cy="885190"/>
          </a:xfrm>
          <a:prstGeom prst="rect">
            <a:avLst/>
          </a:prstGeom>
        </p:spPr>
        <p:txBody>
          <a:bodyPr anchor="t" rtlCol="false" tIns="0" lIns="0" bIns="0" rIns="0">
            <a:spAutoFit/>
          </a:bodyPr>
          <a:lstStyle/>
          <a:p>
            <a:pPr algn="ctr">
              <a:lnSpc>
                <a:spcPts val="7280"/>
              </a:lnSpc>
            </a:pPr>
            <a:r>
              <a:rPr lang="en-US" sz="5200">
                <a:solidFill>
                  <a:srgbClr val="000000"/>
                </a:solidFill>
                <a:latin typeface="Open Sans Bold"/>
              </a:rPr>
              <a:t>MADDPG on ML Agents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DAESsRJFEBA</dc:identifier>
  <dcterms:modified xsi:type="dcterms:W3CDTF">2011-08-01T06:04:30Z</dcterms:modified>
  <cp:revision>1</cp:revision>
  <dc:title>Yellow and Black Pattern Company Meeting Presentation</dc:title>
</cp:coreProperties>
</file>